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3" r:id="rId3"/>
    <p:sldId id="260" r:id="rId4"/>
    <p:sldId id="269" r:id="rId5"/>
    <p:sldId id="336" r:id="rId6"/>
    <p:sldId id="358" r:id="rId7"/>
    <p:sldId id="359" r:id="rId8"/>
    <p:sldId id="360" r:id="rId9"/>
    <p:sldId id="361" r:id="rId10"/>
    <p:sldId id="353" r:id="rId11"/>
    <p:sldId id="347" r:id="rId12"/>
    <p:sldId id="364" r:id="rId13"/>
    <p:sldId id="352" r:id="rId14"/>
    <p:sldId id="365" r:id="rId15"/>
    <p:sldId id="363" r:id="rId16"/>
    <p:sldId id="268" r:id="rId17"/>
    <p:sldId id="264" r:id="rId18"/>
    <p:sldId id="270" r:id="rId19"/>
    <p:sldId id="273" r:id="rId20"/>
    <p:sldId id="274" r:id="rId21"/>
    <p:sldId id="275" r:id="rId22"/>
    <p:sldId id="276" r:id="rId2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10" d="100"/>
          <a:sy n="110" d="100"/>
        </p:scale>
        <p:origin x="-294" y="-19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529456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99048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830280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atin typeface="Arial Black" panose="020B0A040201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7081CE-130D-49FC-9275-E411AE66AA30}"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1530838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7081CE-130D-49FC-9275-E411AE66AA30}"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90353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7081CE-130D-49FC-9275-E411AE66AA30}"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2739878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7081CE-130D-49FC-9275-E411AE66AA30}" type="datetimeFigureOut">
              <a:rPr lang="en-US" smtClean="0"/>
              <a:t>4/25/2023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130705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7081CE-130D-49FC-9275-E411AE66AA30}" type="datetimeFigureOut">
              <a:rPr lang="en-US" smtClean="0"/>
              <a:t>4/25/2023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0849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081CE-130D-49FC-9275-E411AE66AA30}" type="datetimeFigureOut">
              <a:rPr lang="en-US" smtClean="0"/>
              <a:t>4/25/2023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62692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4189127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7081CE-130D-49FC-9275-E411AE66AA30}"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E38A70-B53D-4DF6-8DFB-2A4E4B61F221}" type="slidenum">
              <a:rPr lang="en-US" smtClean="0"/>
              <a:t>‹#›</a:t>
            </a:fld>
            <a:endParaRPr lang="en-US"/>
          </a:p>
        </p:txBody>
      </p:sp>
    </p:spTree>
    <p:extLst>
      <p:ext uri="{BB962C8B-B14F-4D97-AF65-F5344CB8AC3E}">
        <p14:creationId xmlns:p14="http://schemas.microsoft.com/office/powerpoint/2010/main" val="3334086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081CE-130D-49FC-9275-E411AE66AA30}" type="datetimeFigureOut">
              <a:rPr lang="en-US" smtClean="0"/>
              <a:t>4/25/2023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38A70-B53D-4DF6-8DFB-2A4E4B61F221}" type="slidenum">
              <a:rPr lang="en-US" smtClean="0"/>
              <a:t>‹#›</a:t>
            </a:fld>
            <a:endParaRPr lang="en-US"/>
          </a:p>
        </p:txBody>
      </p:sp>
    </p:spTree>
    <p:extLst>
      <p:ext uri="{BB962C8B-B14F-4D97-AF65-F5344CB8AC3E}">
        <p14:creationId xmlns:p14="http://schemas.microsoft.com/office/powerpoint/2010/main" val="422311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1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0"/>
            <a:ext cx="7772400" cy="1470025"/>
          </a:xfrm>
        </p:spPr>
        <p:txBody>
          <a:bodyPr>
            <a:normAutofit fontScale="90000"/>
          </a:bodyPr>
          <a:lstStyle/>
          <a:p>
            <a:r>
              <a:rPr lang="en-US" dirty="0" smtClean="0">
                <a:solidFill>
                  <a:schemeClr val="bg1"/>
                </a:solidFill>
                <a:latin typeface="Arial Black" panose="020B0A04020102020204" pitchFamily="34" charset="0"/>
              </a:rPr>
              <a:t>SEICHE 2023</a:t>
            </a:r>
            <a:br>
              <a:rPr lang="en-US" dirty="0" smtClean="0">
                <a:solidFill>
                  <a:schemeClr val="bg1"/>
                </a:solidFill>
                <a:latin typeface="Arial Black" panose="020B0A04020102020204" pitchFamily="34" charset="0"/>
              </a:rPr>
            </a:br>
            <a:r>
              <a:rPr lang="en-US" dirty="0" smtClean="0">
                <a:solidFill>
                  <a:schemeClr val="bg1"/>
                </a:solidFill>
                <a:latin typeface="Arial Black" panose="020B0A04020102020204" pitchFamily="34" charset="0"/>
              </a:rPr>
              <a:t>Intermediate Arduino Programming for </a:t>
            </a:r>
            <a:r>
              <a:rPr lang="en-US" dirty="0" err="1" smtClean="0">
                <a:solidFill>
                  <a:schemeClr val="bg1"/>
                </a:solidFill>
                <a:latin typeface="Arial Black" panose="020B0A04020102020204" pitchFamily="34" charset="0"/>
              </a:rPr>
              <a:t>IoT</a:t>
            </a:r>
            <a:endParaRPr lang="en-US" dirty="0">
              <a:solidFill>
                <a:schemeClr val="bg1"/>
              </a:solidFill>
              <a:latin typeface="Arial Black" panose="020B0A04020102020204" pitchFamily="34" charset="0"/>
            </a:endParaRPr>
          </a:p>
        </p:txBody>
      </p:sp>
      <p:sp>
        <p:nvSpPr>
          <p:cNvPr id="6" name="Subtitle 2"/>
          <p:cNvSpPr>
            <a:spLocks noGrp="1"/>
          </p:cNvSpPr>
          <p:nvPr>
            <p:ph type="subTitle" idx="1"/>
          </p:nvPr>
        </p:nvSpPr>
        <p:spPr>
          <a:xfrm>
            <a:off x="609600" y="2590800"/>
            <a:ext cx="8153400" cy="3048000"/>
          </a:xfrm>
        </p:spPr>
        <p:txBody>
          <a:bodyPr>
            <a:normAutofit/>
          </a:bodyPr>
          <a:lstStyle/>
          <a:p>
            <a:pPr algn="l">
              <a:spcBef>
                <a:spcPts val="0"/>
              </a:spcBef>
            </a:pPr>
            <a:r>
              <a:rPr lang="en-US" dirty="0" smtClean="0">
                <a:solidFill>
                  <a:srgbClr val="FFFF00"/>
                </a:solidFill>
                <a:latin typeface="Arial Black" panose="020B0A04020102020204" pitchFamily="34" charset="0"/>
              </a:rPr>
              <a:t>Instructor:   Paul Frommeyer</a:t>
            </a:r>
          </a:p>
          <a:p>
            <a:pPr algn="l">
              <a:spcBef>
                <a:spcPts val="0"/>
              </a:spcBef>
            </a:pPr>
            <a:r>
              <a:rPr lang="en-US" dirty="0">
                <a:solidFill>
                  <a:srgbClr val="FFFF00"/>
                </a:solidFill>
                <a:latin typeface="Arial Black" panose="020B0A04020102020204" pitchFamily="34" charset="0"/>
              </a:rPr>
              <a:t> </a:t>
            </a:r>
            <a:r>
              <a:rPr lang="en-US" dirty="0" smtClean="0">
                <a:solidFill>
                  <a:srgbClr val="FFFF00"/>
                </a:solidFill>
                <a:latin typeface="Arial Black" panose="020B0A04020102020204" pitchFamily="34" charset="0"/>
              </a:rPr>
              <a:t>                    </a:t>
            </a:r>
            <a:r>
              <a:rPr lang="en-US" sz="2000" dirty="0" smtClean="0">
                <a:solidFill>
                  <a:srgbClr val="FFFF00"/>
                </a:solidFill>
                <a:latin typeface="Arial Black" panose="020B0A04020102020204" pitchFamily="34" charset="0"/>
              </a:rPr>
              <a:t>www.paulfrommeyer.com</a:t>
            </a:r>
            <a:endParaRPr lang="en-US" dirty="0" smtClean="0">
              <a:solidFill>
                <a:srgbClr val="FFFF00"/>
              </a:solidFill>
              <a:latin typeface="Arial Black" panose="020B0A04020102020204" pitchFamily="34" charset="0"/>
            </a:endParaRPr>
          </a:p>
          <a:p>
            <a:pPr algn="l"/>
            <a:endParaRPr lang="en-US" dirty="0" smtClean="0">
              <a:solidFill>
                <a:srgbClr val="FFFF00"/>
              </a:solidFill>
              <a:latin typeface="Arial Black" panose="020B0A04020102020204" pitchFamily="34" charset="0"/>
            </a:endParaRPr>
          </a:p>
          <a:p>
            <a:pPr algn="l"/>
            <a:r>
              <a:rPr lang="en-US" sz="2800" dirty="0" smtClean="0">
                <a:solidFill>
                  <a:srgbClr val="FFFF00"/>
                </a:solidFill>
                <a:latin typeface="Arial Black" panose="020B0A04020102020204" pitchFamily="34" charset="0"/>
              </a:rPr>
              <a:t>Corporate Sponsor: DXC Technology</a:t>
            </a:r>
          </a:p>
        </p:txBody>
      </p:sp>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5156836"/>
            <a:ext cx="2438400" cy="1330960"/>
          </a:xfrm>
          <a:prstGeom prst="rect">
            <a:avLst/>
          </a:prstGeom>
          <a:noFill/>
          <a:ln>
            <a:noFill/>
          </a:ln>
          <a:effectLst/>
          <a:extLst/>
        </p:spPr>
      </p:pic>
    </p:spTree>
    <p:extLst>
      <p:ext uri="{BB962C8B-B14F-4D97-AF65-F5344CB8AC3E}">
        <p14:creationId xmlns:p14="http://schemas.microsoft.com/office/powerpoint/2010/main" val="15814062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442762" cy="563562"/>
          </a:xfrm>
        </p:spPr>
        <p:txBody>
          <a:bodyPr/>
          <a:lstStyle/>
          <a:p>
            <a:r>
              <a:rPr lang="en-US" sz="3200" dirty="0" err="1" smtClean="0"/>
              <a:t>Github</a:t>
            </a:r>
            <a:r>
              <a:rPr lang="en-US" sz="3200" dirty="0" smtClean="0"/>
              <a:t> – Obtaining Libraries</a:t>
            </a:r>
            <a:endParaRPr lang="en-US" sz="3200" dirty="0">
              <a:solidFill>
                <a:srgbClr val="00FFFF"/>
              </a:solidFill>
            </a:endParaRPr>
          </a:p>
        </p:txBody>
      </p:sp>
      <p:sp>
        <p:nvSpPr>
          <p:cNvPr id="6" name="Content Placeholder 2"/>
          <p:cNvSpPr txBox="1">
            <a:spLocks/>
          </p:cNvSpPr>
          <p:nvPr/>
        </p:nvSpPr>
        <p:spPr>
          <a:xfrm>
            <a:off x="228600" y="563562"/>
            <a:ext cx="8610600" cy="57943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600" b="1" dirty="0" smtClean="0"/>
              <a:t>Let’s take a moment and look at the </a:t>
            </a:r>
            <a:r>
              <a:rPr lang="en-US" sz="1600" b="1" dirty="0" err="1" smtClean="0"/>
              <a:t>Github</a:t>
            </a:r>
            <a:r>
              <a:rPr lang="en-US" sz="1600" b="1" dirty="0" smtClean="0"/>
              <a:t> project page for the Max72xxPanel library.</a:t>
            </a:r>
          </a:p>
          <a:p>
            <a:pPr>
              <a:spcBef>
                <a:spcPts val="1200"/>
              </a:spcBef>
            </a:pPr>
            <a:r>
              <a:rPr lang="en-US" sz="1600" b="1" dirty="0" smtClean="0"/>
              <a:t>The Marquee </a:t>
            </a:r>
            <a:r>
              <a:rPr lang="en-US" sz="1600" b="1" dirty="0" err="1" smtClean="0"/>
              <a:t>Scroller</a:t>
            </a:r>
            <a:r>
              <a:rPr lang="en-US" sz="1600" b="1" dirty="0" smtClean="0"/>
              <a:t> readme indicated we need to load the Max72xx Panel library, but looking at the home page, where IS it???</a:t>
            </a:r>
            <a:r>
              <a:rPr lang="en-US" sz="1600" b="1" dirty="0" smtClean="0"/>
              <a:t> </a:t>
            </a:r>
          </a:p>
          <a:p>
            <a:pPr>
              <a:spcBef>
                <a:spcPts val="1200"/>
              </a:spcBef>
            </a:pPr>
            <a:endParaRPr lang="en-US" sz="1600" b="1" dirty="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828801"/>
            <a:ext cx="5029200" cy="2262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2"/>
          <p:cNvSpPr txBox="1">
            <a:spLocks/>
          </p:cNvSpPr>
          <p:nvPr/>
        </p:nvSpPr>
        <p:spPr>
          <a:xfrm>
            <a:off x="228600" y="4221161"/>
            <a:ext cx="5181600" cy="24130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600" b="1" dirty="0" smtClean="0"/>
              <a:t>The answer is, “you’re looking at it.” </a:t>
            </a:r>
            <a:r>
              <a:rPr lang="en-US" sz="1600" b="1" dirty="0" smtClean="0">
                <a:sym typeface="Wingdings" panose="05000000000000000000" pitchFamily="2" charset="2"/>
              </a:rPr>
              <a:t> It’s the </a:t>
            </a:r>
            <a:r>
              <a:rPr lang="en-US" sz="1600" b="1" i="1" dirty="0" smtClean="0">
                <a:sym typeface="Wingdings" panose="05000000000000000000" pitchFamily="2" charset="2"/>
              </a:rPr>
              <a:t>entire</a:t>
            </a:r>
            <a:r>
              <a:rPr lang="en-US" sz="1600" b="1" dirty="0" smtClean="0">
                <a:sym typeface="Wingdings" panose="05000000000000000000" pitchFamily="2" charset="2"/>
              </a:rPr>
              <a:t> project!</a:t>
            </a:r>
            <a:endParaRPr lang="en-US" sz="1600" b="1" dirty="0" smtClean="0"/>
          </a:p>
          <a:p>
            <a:pPr>
              <a:spcBef>
                <a:spcPts val="1200"/>
              </a:spcBef>
            </a:pPr>
            <a:r>
              <a:rPr lang="en-US" sz="1600" b="1" dirty="0" smtClean="0"/>
              <a:t>What we need to do is download </a:t>
            </a:r>
            <a:r>
              <a:rPr lang="en-US" sz="1600" b="1" i="1" dirty="0" smtClean="0"/>
              <a:t>the whole project </a:t>
            </a:r>
            <a:r>
              <a:rPr lang="en-US" sz="1600" b="1" dirty="0" smtClean="0"/>
              <a:t>as a ZIP archive. And there is an easy way to do that! </a:t>
            </a:r>
          </a:p>
          <a:p>
            <a:pPr>
              <a:spcBef>
                <a:spcPts val="1200"/>
              </a:spcBef>
            </a:pPr>
            <a:r>
              <a:rPr lang="en-US" sz="1600" b="1" dirty="0" smtClean="0"/>
              <a:t>However, I’ve already downloaded the necessary ZIP files for you, </a:t>
            </a:r>
            <a:r>
              <a:rPr lang="en-US" sz="1600" b="1" u="sng" dirty="0" smtClean="0">
                <a:solidFill>
                  <a:srgbClr val="FFFF00"/>
                </a:solidFill>
              </a:rPr>
              <a:t>so no need to download them now.</a:t>
            </a:r>
            <a:r>
              <a:rPr lang="en-US" sz="1600" b="1" dirty="0" smtClean="0"/>
              <a:t> Just be aware of how to do it.</a:t>
            </a:r>
          </a:p>
          <a:p>
            <a:pPr marL="0" indent="0">
              <a:spcBef>
                <a:spcPts val="1200"/>
              </a:spcBef>
              <a:buNone/>
            </a:pPr>
            <a:endParaRPr lang="en-US" sz="1600" b="1" dirty="0" smtClean="0"/>
          </a:p>
          <a:p>
            <a:pPr>
              <a:spcBef>
                <a:spcPts val="1200"/>
              </a:spcBef>
            </a:pPr>
            <a:endParaRPr lang="en-US" sz="1600" b="1" dirty="0"/>
          </a:p>
        </p:txBody>
      </p:sp>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688" y="3810000"/>
            <a:ext cx="3067050" cy="282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3657600" y="5427661"/>
            <a:ext cx="2286000" cy="896939"/>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2948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Adding ZIP Archives to a sketch</a:t>
            </a:r>
            <a:endParaRPr lang="en-US" sz="3200" dirty="0">
              <a:solidFill>
                <a:srgbClr val="00FFFF"/>
              </a:solidFill>
            </a:endParaRPr>
          </a:p>
        </p:txBody>
      </p:sp>
      <p:sp>
        <p:nvSpPr>
          <p:cNvPr id="6" name="Content Placeholder 2"/>
          <p:cNvSpPr txBox="1">
            <a:spLocks/>
          </p:cNvSpPr>
          <p:nvPr/>
        </p:nvSpPr>
        <p:spPr>
          <a:xfrm>
            <a:off x="228600" y="762000"/>
            <a:ext cx="8610600" cy="914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2000" b="1" dirty="0" smtClean="0"/>
              <a:t>Open SKETCH11A – </a:t>
            </a:r>
            <a:r>
              <a:rPr lang="en-US" sz="2000" b="1" u="sng" dirty="0" smtClean="0">
                <a:solidFill>
                  <a:srgbClr val="FFFF00"/>
                </a:solidFill>
              </a:rPr>
              <a:t>DO NOT UPLOAD IT</a:t>
            </a:r>
            <a:endParaRPr lang="en-US" sz="2000" b="1" u="sng" dirty="0">
              <a:solidFill>
                <a:srgbClr val="FFFF00"/>
              </a:solidFill>
            </a:endParaRPr>
          </a:p>
          <a:p>
            <a:pPr>
              <a:spcBef>
                <a:spcPts val="1200"/>
              </a:spcBef>
            </a:pPr>
            <a:r>
              <a:rPr lang="en-US" sz="2000" b="1" dirty="0" smtClean="0"/>
              <a:t>In the Sketch menu, select “Include Library-&gt; Add .ZIP Library”</a:t>
            </a:r>
            <a:endParaRPr lang="en-US" sz="2000" b="1"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684382"/>
            <a:ext cx="4167187" cy="175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2"/>
          <p:cNvSpPr txBox="1">
            <a:spLocks/>
          </p:cNvSpPr>
          <p:nvPr/>
        </p:nvSpPr>
        <p:spPr>
          <a:xfrm>
            <a:off x="228600" y="3581400"/>
            <a:ext cx="8610600" cy="914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2000" b="1" dirty="0" smtClean="0"/>
              <a:t>Navigate to your Lesson11 folder and add </a:t>
            </a:r>
            <a:r>
              <a:rPr lang="en-US" sz="2000" b="1" dirty="0" smtClean="0">
                <a:solidFill>
                  <a:srgbClr val="00FFFF"/>
                </a:solidFill>
              </a:rPr>
              <a:t>arduino-Max72xxPanel-master</a:t>
            </a:r>
          </a:p>
          <a:p>
            <a:pPr>
              <a:spcBef>
                <a:spcPts val="1200"/>
              </a:spcBef>
            </a:pPr>
            <a:r>
              <a:rPr lang="en-US" sz="2000" b="1" dirty="0" smtClean="0"/>
              <a:t>Repeat the process for adding a ZIP library, and this time add </a:t>
            </a:r>
            <a:r>
              <a:rPr lang="en-US" sz="2000" b="1" dirty="0" err="1" smtClean="0"/>
              <a:t>json</a:t>
            </a:r>
            <a:r>
              <a:rPr lang="en-US" sz="2000" b="1" dirty="0" smtClean="0"/>
              <a:t>-streaming-parser-master</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5410200"/>
            <a:ext cx="2851150" cy="95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48263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Marquee </a:t>
            </a:r>
            <a:r>
              <a:rPr lang="en-US" sz="3200" dirty="0" err="1" smtClean="0"/>
              <a:t>Scroller</a:t>
            </a:r>
            <a:r>
              <a:rPr lang="en-US" sz="3200" dirty="0" smtClean="0"/>
              <a:t> (cont.)</a:t>
            </a:r>
            <a:endParaRPr lang="en-US" sz="3200" dirty="0">
              <a:solidFill>
                <a:srgbClr val="00FFFF"/>
              </a:solidFill>
            </a:endParaRPr>
          </a:p>
        </p:txBody>
      </p:sp>
      <p:sp>
        <p:nvSpPr>
          <p:cNvPr id="6" name="Content Placeholder 2"/>
          <p:cNvSpPr txBox="1">
            <a:spLocks/>
          </p:cNvSpPr>
          <p:nvPr/>
        </p:nvSpPr>
        <p:spPr>
          <a:xfrm>
            <a:off x="228600" y="1143000"/>
            <a:ext cx="8610600" cy="3429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600"/>
              </a:spcBef>
            </a:pPr>
            <a:r>
              <a:rPr lang="en-US" sz="2400" b="1" dirty="0" smtClean="0"/>
              <a:t>FIRST, let’s VALIDATE the sketch (don’t upload it yet.) You may see some orange </a:t>
            </a:r>
            <a:r>
              <a:rPr lang="en-US" sz="2400" b="1" i="1" dirty="0" smtClean="0"/>
              <a:t>error messages </a:t>
            </a:r>
            <a:r>
              <a:rPr lang="en-US" sz="2400" b="1" dirty="0" smtClean="0"/>
              <a:t>in your IDE log window, but that’s OK. The Marquee </a:t>
            </a:r>
            <a:r>
              <a:rPr lang="en-US" sz="2400" b="1" dirty="0" err="1" smtClean="0"/>
              <a:t>Scroller</a:t>
            </a:r>
            <a:r>
              <a:rPr lang="en-US" sz="2400" b="1" dirty="0" smtClean="0"/>
              <a:t> code is not fully compliant with modern Arduino C++ syntax, but it will work OK.</a:t>
            </a:r>
          </a:p>
          <a:p>
            <a:pPr>
              <a:spcBef>
                <a:spcPts val="600"/>
              </a:spcBef>
            </a:pPr>
            <a:r>
              <a:rPr lang="en-US" sz="2400" b="1" dirty="0" smtClean="0"/>
              <a:t>If you received “missing library” errors, you’ll need to sort them. Engage Your Instructor for help if needed.</a:t>
            </a:r>
          </a:p>
          <a:p>
            <a:pPr>
              <a:spcBef>
                <a:spcPts val="600"/>
              </a:spcBef>
            </a:pPr>
            <a:r>
              <a:rPr lang="en-US" sz="2400" b="1" dirty="0" smtClean="0"/>
              <a:t>If your validation completed successfully, you should see a “Done Compiling” status and a “Code In Flash” message in the IDE.</a:t>
            </a:r>
          </a:p>
          <a:p>
            <a:pPr>
              <a:spcBef>
                <a:spcPts val="600"/>
              </a:spcBef>
            </a:pPr>
            <a:r>
              <a:rPr lang="en-US" sz="2400" b="1" dirty="0" smtClean="0"/>
              <a:t>And NOW you can upload your sketch; it will compile again, of course.</a:t>
            </a:r>
            <a:endParaRPr lang="en-US" sz="2400" b="1" dirty="0" smtClean="0"/>
          </a:p>
          <a:p>
            <a:pPr marL="0" indent="0">
              <a:spcBef>
                <a:spcPts val="600"/>
              </a:spcBef>
              <a:buNone/>
            </a:pPr>
            <a:endParaRPr lang="en-US" sz="2400" b="1" dirty="0"/>
          </a:p>
          <a:p>
            <a:pPr marL="0" indent="0">
              <a:spcBef>
                <a:spcPts val="600"/>
              </a:spcBef>
              <a:buNone/>
            </a:pPr>
            <a:endParaRPr lang="en-US" sz="2400" b="1" dirty="0" smtClean="0">
              <a:solidFill>
                <a:srgbClr val="FFFF00"/>
              </a:solidFill>
              <a:latin typeface="Consolas" panose="020B0609020204030204" pitchFamily="49" charset="0"/>
              <a:cs typeface="Consolas" panose="020B0609020204030204" pitchFamily="49" charset="0"/>
            </a:endParaRPr>
          </a:p>
        </p:txBody>
      </p:sp>
      <p:sp>
        <p:nvSpPr>
          <p:cNvPr id="7" name="Content Placeholder 2"/>
          <p:cNvSpPr txBox="1">
            <a:spLocks/>
          </p:cNvSpPr>
          <p:nvPr/>
        </p:nvSpPr>
        <p:spPr>
          <a:xfrm>
            <a:off x="300488" y="6438900"/>
            <a:ext cx="8538712" cy="3429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200" b="1" dirty="0" smtClean="0">
                <a:solidFill>
                  <a:srgbClr val="00FFFF"/>
                </a:solidFill>
              </a:rPr>
              <a:t>Source: </a:t>
            </a:r>
            <a:r>
              <a:rPr lang="en-US" sz="1200" b="1" dirty="0">
                <a:solidFill>
                  <a:srgbClr val="00FFFF"/>
                </a:solidFill>
              </a:rPr>
              <a:t>https://randomnerdtutorials.com/decoding-and-encoding-json-with-arduino-or-esp8266/</a:t>
            </a:r>
            <a:endParaRPr lang="en-US" sz="1200" b="1" dirty="0" smtClean="0">
              <a:solidFill>
                <a:srgbClr val="00FFFF"/>
              </a:solidFill>
            </a:endParaRPr>
          </a:p>
        </p:txBody>
      </p:sp>
    </p:spTree>
    <p:extLst>
      <p:ext uri="{BB962C8B-B14F-4D97-AF65-F5344CB8AC3E}">
        <p14:creationId xmlns:p14="http://schemas.microsoft.com/office/powerpoint/2010/main" val="33136768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Marquee </a:t>
            </a:r>
            <a:r>
              <a:rPr lang="en-US" sz="3200" dirty="0" err="1" smtClean="0"/>
              <a:t>Scroller</a:t>
            </a:r>
            <a:r>
              <a:rPr lang="en-US" sz="3200" dirty="0" smtClean="0"/>
              <a:t> (cont.)</a:t>
            </a:r>
            <a:endParaRPr lang="en-US" sz="3200" dirty="0">
              <a:solidFill>
                <a:srgbClr val="00FFFF"/>
              </a:solidFill>
            </a:endParaRPr>
          </a:p>
        </p:txBody>
      </p:sp>
      <p:sp>
        <p:nvSpPr>
          <p:cNvPr id="6" name="Content Placeholder 2"/>
          <p:cNvSpPr txBox="1">
            <a:spLocks/>
          </p:cNvSpPr>
          <p:nvPr/>
        </p:nvSpPr>
        <p:spPr>
          <a:xfrm>
            <a:off x="228600" y="762000"/>
            <a:ext cx="8610600" cy="6019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800" b="1" dirty="0" smtClean="0"/>
              <a:t>The Marquee </a:t>
            </a:r>
            <a:r>
              <a:rPr lang="en-US" sz="1800" b="1" dirty="0" err="1" smtClean="0"/>
              <a:t>Scroller</a:t>
            </a:r>
            <a:r>
              <a:rPr lang="en-US" sz="1800" b="1" dirty="0" smtClean="0"/>
              <a:t> uses code called “</a:t>
            </a:r>
            <a:r>
              <a:rPr lang="en-US" sz="1800" b="1" dirty="0" err="1" smtClean="0"/>
              <a:t>WiFi</a:t>
            </a:r>
            <a:r>
              <a:rPr lang="en-US" sz="1800" b="1" dirty="0" smtClean="0"/>
              <a:t> Manager” that is a little different that the one we’ve used before</a:t>
            </a:r>
            <a:endParaRPr lang="en-US" sz="1800" b="1" dirty="0" smtClean="0"/>
          </a:p>
          <a:p>
            <a:pPr>
              <a:spcBef>
                <a:spcPts val="1200"/>
              </a:spcBef>
            </a:pPr>
            <a:r>
              <a:rPr lang="en-US" sz="1800" b="1" dirty="0" smtClean="0"/>
              <a:t>The MS works like the WLED software we used in Spring 2022; if it DOES FIND a preconfigured </a:t>
            </a:r>
            <a:r>
              <a:rPr lang="en-US" sz="1800" b="1" dirty="0" err="1" smtClean="0"/>
              <a:t>WiFi</a:t>
            </a:r>
            <a:r>
              <a:rPr lang="en-US" sz="1800" b="1" dirty="0" smtClean="0"/>
              <a:t> network, it will join that network and print the IP address received on the display.</a:t>
            </a:r>
            <a:endParaRPr lang="en-US" sz="1800" b="1" dirty="0" smtClean="0"/>
          </a:p>
          <a:p>
            <a:pPr>
              <a:spcBef>
                <a:spcPts val="1200"/>
              </a:spcBef>
            </a:pPr>
            <a:r>
              <a:rPr lang="en-US" sz="1800" b="1" dirty="0" smtClean="0"/>
              <a:t>If it DOES NOT find a preconfigured </a:t>
            </a:r>
            <a:r>
              <a:rPr lang="en-US" sz="1800" b="1" dirty="0" err="1" smtClean="0"/>
              <a:t>WiFi</a:t>
            </a:r>
            <a:r>
              <a:rPr lang="en-US" sz="1800" b="1" dirty="0" smtClean="0"/>
              <a:t> SSID, then it will go into “self-AP” mode and offer it’s own SSID, which you will need a </a:t>
            </a:r>
            <a:r>
              <a:rPr lang="en-US" sz="1800" b="1" dirty="0" err="1" smtClean="0"/>
              <a:t>Wifi</a:t>
            </a:r>
            <a:r>
              <a:rPr lang="en-US" sz="1800" b="1" dirty="0" smtClean="0"/>
              <a:t> capable client and browser to connect to, just like with WLED.</a:t>
            </a:r>
            <a:endParaRPr lang="en-US" sz="1800" b="1" dirty="0" smtClean="0"/>
          </a:p>
          <a:p>
            <a:pPr>
              <a:spcBef>
                <a:spcPts val="1200"/>
              </a:spcBef>
            </a:pPr>
            <a:r>
              <a:rPr lang="en-US" sz="1800" b="1" dirty="0" smtClean="0"/>
              <a:t>At CFC, all of our displays should come up in AP mode the first time. As with WLED, it may be tricky figuring out which display is which because they will all be named the same. Best advice is to arrange to take turns, and I’ll go first to demonstrate.</a:t>
            </a:r>
          </a:p>
          <a:p>
            <a:pPr>
              <a:spcBef>
                <a:spcPts val="1200"/>
              </a:spcBef>
            </a:pPr>
            <a:r>
              <a:rPr lang="en-US" sz="1800" b="1" dirty="0" smtClean="0"/>
              <a:t>Once you have connected to your display, it should take you to a captive portal page (again functionally like WLED) and present you with a login/configuration screen</a:t>
            </a:r>
          </a:p>
          <a:p>
            <a:pPr>
              <a:spcBef>
                <a:spcPts val="1200"/>
              </a:spcBef>
            </a:pPr>
            <a:r>
              <a:rPr lang="en-US" sz="1800" b="1" dirty="0" smtClean="0"/>
              <a:t>The default credentials for Marquee </a:t>
            </a:r>
            <a:r>
              <a:rPr lang="en-US" sz="1800" b="1" dirty="0" err="1" smtClean="0"/>
              <a:t>Scroller</a:t>
            </a:r>
            <a:r>
              <a:rPr lang="en-US" sz="1800" b="1" dirty="0" smtClean="0"/>
              <a:t> are username “admin” and password “password”.</a:t>
            </a:r>
          </a:p>
          <a:p>
            <a:pPr>
              <a:spcBef>
                <a:spcPts val="1200"/>
              </a:spcBef>
            </a:pPr>
            <a:r>
              <a:rPr lang="en-US" sz="1800" b="1" dirty="0" smtClean="0"/>
              <a:t>It will also want a bunch of other stuff, and we will get to that next</a:t>
            </a:r>
            <a:endParaRPr lang="en-US" sz="1800" b="1" dirty="0"/>
          </a:p>
        </p:txBody>
      </p:sp>
    </p:spTree>
    <p:extLst>
      <p:ext uri="{BB962C8B-B14F-4D97-AF65-F5344CB8AC3E}">
        <p14:creationId xmlns:p14="http://schemas.microsoft.com/office/powerpoint/2010/main" val="28997660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Obtaining Internet Information</a:t>
            </a:r>
            <a:endParaRPr lang="en-US" sz="3200" dirty="0">
              <a:solidFill>
                <a:srgbClr val="00FFFF"/>
              </a:solidFill>
            </a:endParaRPr>
          </a:p>
        </p:txBody>
      </p:sp>
      <p:sp>
        <p:nvSpPr>
          <p:cNvPr id="6" name="Content Placeholder 2"/>
          <p:cNvSpPr txBox="1">
            <a:spLocks/>
          </p:cNvSpPr>
          <p:nvPr/>
        </p:nvSpPr>
        <p:spPr>
          <a:xfrm>
            <a:off x="228600" y="762000"/>
            <a:ext cx="8610600" cy="6019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2400" b="1" dirty="0" smtClean="0"/>
              <a:t>We have talked previously about various services offering API’s via the Internet that can be access via Arduino and other microcontrollers</a:t>
            </a:r>
            <a:endParaRPr lang="en-US" sz="2400" b="1" dirty="0" smtClean="0"/>
          </a:p>
          <a:p>
            <a:pPr>
              <a:spcBef>
                <a:spcPts val="1200"/>
              </a:spcBef>
            </a:pPr>
            <a:r>
              <a:rPr lang="en-US" sz="2400" b="1" dirty="0" smtClean="0"/>
              <a:t>Two of the most popular are weather and news information</a:t>
            </a:r>
            <a:endParaRPr lang="en-US" sz="2400" b="1" dirty="0" smtClean="0"/>
          </a:p>
          <a:p>
            <a:pPr>
              <a:spcBef>
                <a:spcPts val="1200"/>
              </a:spcBef>
            </a:pPr>
            <a:r>
              <a:rPr lang="en-US" sz="2400" b="1" dirty="0" smtClean="0"/>
              <a:t>A very popular weather API is openweathermap.org. While they went commercial a few years back, they still offer free API keys for personal and educational use. There are other services, but the Marquee </a:t>
            </a:r>
            <a:r>
              <a:rPr lang="en-US" sz="2400" b="1" dirty="0" err="1" smtClean="0"/>
              <a:t>Scroller</a:t>
            </a:r>
            <a:r>
              <a:rPr lang="en-US" sz="2400" b="1" dirty="0" smtClean="0"/>
              <a:t> code is designed to use </a:t>
            </a:r>
            <a:r>
              <a:rPr lang="en-US" sz="2400" b="1" dirty="0" err="1" smtClean="0"/>
              <a:t>openweathermap</a:t>
            </a:r>
            <a:r>
              <a:rPr lang="en-US" sz="2400" b="1" dirty="0" smtClean="0"/>
              <a:t>, thus we will too.</a:t>
            </a:r>
            <a:endParaRPr lang="en-US" sz="2400" b="1" dirty="0" smtClean="0"/>
          </a:p>
          <a:p>
            <a:pPr>
              <a:spcBef>
                <a:spcPts val="1200"/>
              </a:spcBef>
            </a:pPr>
            <a:r>
              <a:rPr lang="en-US" sz="2400" b="1" dirty="0" smtClean="0"/>
              <a:t>Likewise a popular news headline site is News API, newsapi.org, which is wha</a:t>
            </a:r>
            <a:r>
              <a:rPr lang="en-US" sz="2400" b="1" dirty="0" smtClean="0"/>
              <a:t>t the Marquee </a:t>
            </a:r>
            <a:r>
              <a:rPr lang="en-US" sz="2400" b="1" dirty="0" err="1" smtClean="0"/>
              <a:t>Scroller</a:t>
            </a:r>
            <a:r>
              <a:rPr lang="en-US" sz="2400" b="1" dirty="0" smtClean="0"/>
              <a:t> code is configured to use.</a:t>
            </a:r>
            <a:endParaRPr lang="en-US" sz="2400" b="1" dirty="0"/>
          </a:p>
        </p:txBody>
      </p:sp>
    </p:spTree>
    <p:extLst>
      <p:ext uri="{BB962C8B-B14F-4D97-AF65-F5344CB8AC3E}">
        <p14:creationId xmlns:p14="http://schemas.microsoft.com/office/powerpoint/2010/main" val="4615964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Obtaining API Keys</a:t>
            </a:r>
            <a:endParaRPr lang="en-US" sz="3200" dirty="0">
              <a:solidFill>
                <a:srgbClr val="00FFFF"/>
              </a:solidFill>
            </a:endParaRPr>
          </a:p>
        </p:txBody>
      </p:sp>
      <p:sp>
        <p:nvSpPr>
          <p:cNvPr id="6" name="Content Placeholder 2"/>
          <p:cNvSpPr txBox="1">
            <a:spLocks/>
          </p:cNvSpPr>
          <p:nvPr/>
        </p:nvSpPr>
        <p:spPr>
          <a:xfrm>
            <a:off x="228600" y="762000"/>
            <a:ext cx="8610600" cy="6019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800" b="1" dirty="0" smtClean="0"/>
              <a:t>Nearly all Internet remote API services require users to register to obtain </a:t>
            </a:r>
            <a:r>
              <a:rPr lang="en-US" sz="1800" b="1" i="1" dirty="0" smtClean="0"/>
              <a:t>authentication keys </a:t>
            </a:r>
            <a:r>
              <a:rPr lang="en-US" sz="1800" b="1" dirty="0" smtClean="0"/>
              <a:t>that identify the user and their access level to the service. </a:t>
            </a:r>
            <a:endParaRPr lang="en-US" sz="1800" b="1" dirty="0" smtClean="0"/>
          </a:p>
          <a:p>
            <a:pPr>
              <a:spcBef>
                <a:spcPts val="1200"/>
              </a:spcBef>
            </a:pPr>
            <a:r>
              <a:rPr lang="en-US" sz="1800" b="1" dirty="0" smtClean="0"/>
              <a:t>To obtain an </a:t>
            </a:r>
            <a:r>
              <a:rPr lang="en-US" sz="1800" b="1" dirty="0" err="1" smtClean="0"/>
              <a:t>openweathermap</a:t>
            </a:r>
            <a:r>
              <a:rPr lang="en-US" sz="1800" b="1" dirty="0" smtClean="0"/>
              <a:t> API key, you will need to browse </a:t>
            </a:r>
            <a:r>
              <a:rPr lang="en-US" sz="1800" b="1" dirty="0"/>
              <a:t>to </a:t>
            </a:r>
            <a:r>
              <a:rPr lang="en-US" sz="1800" b="1" dirty="0">
                <a:solidFill>
                  <a:srgbClr val="00FFFF"/>
                </a:solidFill>
              </a:rPr>
              <a:t>https://home.openweathermap.org/users/sign_up</a:t>
            </a:r>
            <a:r>
              <a:rPr lang="en-US" sz="1800" b="1" dirty="0"/>
              <a:t> </a:t>
            </a:r>
            <a:endParaRPr lang="en-US" sz="1800" b="1" dirty="0" smtClean="0"/>
          </a:p>
          <a:p>
            <a:pPr>
              <a:spcBef>
                <a:spcPts val="1200"/>
              </a:spcBef>
            </a:pPr>
            <a:r>
              <a:rPr lang="en-US" sz="1800" b="1" dirty="0" smtClean="0"/>
              <a:t>You will need to be 16 years of age or older to sign up. If you are not, you’ll need to have a parent or guardian </a:t>
            </a:r>
            <a:r>
              <a:rPr lang="en-US" sz="1800" b="1" dirty="0" smtClean="0">
                <a:sym typeface="Wingdings" panose="05000000000000000000" pitchFamily="2" charset="2"/>
              </a:rPr>
              <a:t>do this for you– or get a key from a hacker friend who </a:t>
            </a:r>
            <a:r>
              <a:rPr lang="en-US" sz="1800" b="1" i="1" dirty="0" smtClean="0">
                <a:sym typeface="Wingdings" panose="05000000000000000000" pitchFamily="2" charset="2"/>
              </a:rPr>
              <a:t>is</a:t>
            </a:r>
            <a:r>
              <a:rPr lang="en-US" sz="1800" b="1" dirty="0" smtClean="0">
                <a:sym typeface="Wingdings" panose="05000000000000000000" pitchFamily="2" charset="2"/>
              </a:rPr>
              <a:t> over 16. </a:t>
            </a:r>
            <a:endParaRPr lang="en-US" sz="1400" b="1" dirty="0" smtClean="0"/>
          </a:p>
          <a:p>
            <a:pPr>
              <a:spcBef>
                <a:spcPts val="1200"/>
              </a:spcBef>
            </a:pPr>
            <a:r>
              <a:rPr lang="en-US" sz="1800" b="1" dirty="0" smtClean="0"/>
              <a:t>I’ll do a walkthrough of this process in class</a:t>
            </a:r>
            <a:endParaRPr lang="en-US" sz="1800" b="1" dirty="0"/>
          </a:p>
          <a:p>
            <a:pPr>
              <a:spcBef>
                <a:spcPts val="1200"/>
              </a:spcBef>
            </a:pPr>
            <a:r>
              <a:rPr lang="en-US" sz="1800" b="1" dirty="0" smtClean="0"/>
              <a:t>Once you have an API Key, you can enter it into the configuration page for your display running Marquee </a:t>
            </a:r>
            <a:r>
              <a:rPr lang="en-US" sz="1800" b="1" dirty="0" err="1" smtClean="0"/>
              <a:t>Scroller</a:t>
            </a:r>
            <a:r>
              <a:rPr lang="en-US" sz="1800" b="1" dirty="0" smtClean="0"/>
              <a:t> software</a:t>
            </a:r>
          </a:p>
          <a:p>
            <a:pPr>
              <a:spcBef>
                <a:spcPts val="1200"/>
              </a:spcBef>
            </a:pPr>
            <a:r>
              <a:rPr lang="en-US" sz="1800" b="1" dirty="0" smtClean="0"/>
              <a:t>The process is similar for News API, and will do a walkthrough of that as well.</a:t>
            </a:r>
          </a:p>
          <a:p>
            <a:pPr>
              <a:spcBef>
                <a:spcPts val="1200"/>
              </a:spcBef>
            </a:pPr>
            <a:r>
              <a:rPr lang="en-US" sz="1800" b="1" dirty="0" smtClean="0"/>
              <a:t>And that’s it! Once you have entered your API keys, you should start receiving news and weather information on your displays. Just like having you own mini Times Square </a:t>
            </a:r>
            <a:r>
              <a:rPr lang="en-US" sz="1800" b="1" dirty="0" err="1" smtClean="0"/>
              <a:t>jumbotron</a:t>
            </a:r>
            <a:r>
              <a:rPr lang="en-US" sz="1800" b="1" dirty="0" smtClean="0"/>
              <a:t>, right?</a:t>
            </a:r>
            <a:endParaRPr lang="en-US" sz="1800" b="1" dirty="0"/>
          </a:p>
        </p:txBody>
      </p:sp>
    </p:spTree>
    <p:extLst>
      <p:ext uri="{BB962C8B-B14F-4D97-AF65-F5344CB8AC3E}">
        <p14:creationId xmlns:p14="http://schemas.microsoft.com/office/powerpoint/2010/main" val="29772828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Formal End of Lesson 9</a:t>
            </a:r>
            <a:endParaRPr lang="en-US" sz="3200" dirty="0"/>
          </a:p>
        </p:txBody>
      </p:sp>
      <p:sp>
        <p:nvSpPr>
          <p:cNvPr id="3" name="Content Placeholder 2"/>
          <p:cNvSpPr>
            <a:spLocks noGrp="1"/>
          </p:cNvSpPr>
          <p:nvPr>
            <p:ph idx="1"/>
          </p:nvPr>
        </p:nvSpPr>
        <p:spPr>
          <a:xfrm>
            <a:off x="457200" y="1524000"/>
            <a:ext cx="8229600" cy="5105400"/>
          </a:xfrm>
        </p:spPr>
        <p:txBody>
          <a:bodyPr>
            <a:normAutofit/>
          </a:bodyPr>
          <a:lstStyle/>
          <a:p>
            <a:pPr marL="0" indent="0">
              <a:buNone/>
            </a:pPr>
            <a:r>
              <a:rPr lang="en-US" b="1" dirty="0" smtClean="0">
                <a:solidFill>
                  <a:srgbClr val="FFFF00"/>
                </a:solidFill>
              </a:rPr>
              <a:t>HOMEWORK</a:t>
            </a:r>
          </a:p>
          <a:p>
            <a:r>
              <a:rPr lang="en-US" sz="2800" b="1" dirty="0" smtClean="0">
                <a:solidFill>
                  <a:srgbClr val="FFFF00"/>
                </a:solidFill>
              </a:rPr>
              <a:t>No Homework This Week</a:t>
            </a:r>
            <a:endParaRPr lang="en-US" sz="2800" b="1" dirty="0" smtClean="0">
              <a:solidFill>
                <a:srgbClr val="00FFFF"/>
              </a:solidFill>
            </a:endParaRPr>
          </a:p>
          <a:p>
            <a:pPr marL="0" indent="0">
              <a:buNone/>
            </a:pPr>
            <a:endParaRPr lang="en-US" b="1" dirty="0"/>
          </a:p>
          <a:p>
            <a:pPr marL="0" indent="0">
              <a:buNone/>
            </a:pPr>
            <a:r>
              <a:rPr lang="en-US" b="1" dirty="0" smtClean="0"/>
              <a:t>In next week’s exciting episode</a:t>
            </a:r>
          </a:p>
          <a:p>
            <a:pPr lvl="0"/>
            <a:r>
              <a:rPr lang="en-US" sz="2400" dirty="0"/>
              <a:t>Scraping information from an Internet web page</a:t>
            </a:r>
          </a:p>
          <a:p>
            <a:pPr lvl="0"/>
            <a:r>
              <a:rPr lang="en-US" sz="2400" dirty="0"/>
              <a:t>Obtaining weather information from the Internet</a:t>
            </a:r>
          </a:p>
          <a:p>
            <a:pPr lvl="0"/>
            <a:r>
              <a:rPr lang="en-US" sz="2400" dirty="0"/>
              <a:t>Class Exercise: Getting and displaying weather </a:t>
            </a:r>
            <a:r>
              <a:rPr lang="en-US" sz="2400" dirty="0" smtClean="0"/>
              <a:t>information</a:t>
            </a:r>
            <a:endParaRPr lang="en-US" sz="2400" dirty="0"/>
          </a:p>
        </p:txBody>
      </p:sp>
    </p:spTree>
    <p:extLst>
      <p:ext uri="{BB962C8B-B14F-4D97-AF65-F5344CB8AC3E}">
        <p14:creationId xmlns:p14="http://schemas.microsoft.com/office/powerpoint/2010/main" val="27991719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63562"/>
          </a:xfrm>
        </p:spPr>
        <p:txBody>
          <a:bodyPr/>
          <a:lstStyle/>
          <a:p>
            <a:r>
              <a:rPr lang="en-US" sz="2800" dirty="0" smtClean="0"/>
              <a:t>Our Microcontroller: The </a:t>
            </a:r>
            <a:r>
              <a:rPr lang="en-US" sz="2800" dirty="0" err="1" smtClean="0"/>
              <a:t>WeMos</a:t>
            </a:r>
            <a:r>
              <a:rPr lang="en-US" sz="2800" dirty="0" smtClean="0"/>
              <a:t> D1 Mini</a:t>
            </a: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9144000" cy="4894046"/>
          </a:xfrm>
          <a:prstGeom prst="rect">
            <a:avLst/>
          </a:prstGeom>
        </p:spPr>
      </p:pic>
      <p:sp>
        <p:nvSpPr>
          <p:cNvPr id="7" name="Content Placeholder 2"/>
          <p:cNvSpPr>
            <a:spLocks noGrp="1"/>
          </p:cNvSpPr>
          <p:nvPr>
            <p:ph idx="1"/>
          </p:nvPr>
        </p:nvSpPr>
        <p:spPr>
          <a:xfrm>
            <a:off x="0" y="4483208"/>
            <a:ext cx="9144000" cy="1981200"/>
          </a:xfrm>
          <a:solidFill>
            <a:schemeClr val="bg1"/>
          </a:solidFill>
        </p:spPr>
        <p:txBody>
          <a:bodyPr anchor="ctr">
            <a:noAutofit/>
          </a:bodyPr>
          <a:lstStyle/>
          <a:p>
            <a:endParaRPr lang="en-US" sz="1200" dirty="0" smtClean="0">
              <a:solidFill>
                <a:schemeClr val="tx1"/>
              </a:solidFill>
            </a:endParaRPr>
          </a:p>
          <a:p>
            <a:pPr marL="0" indent="0">
              <a:buNone/>
            </a:pPr>
            <a:r>
              <a:rPr lang="en-US" sz="1200" b="1" dirty="0" err="1" smtClean="0">
                <a:solidFill>
                  <a:schemeClr val="tx1"/>
                </a:solidFill>
              </a:rPr>
              <a:t>Hilights</a:t>
            </a:r>
            <a:endParaRPr lang="en-US" sz="1200" b="1" dirty="0" smtClean="0">
              <a:solidFill>
                <a:schemeClr val="tx1"/>
              </a:solidFill>
            </a:endParaRPr>
          </a:p>
          <a:p>
            <a:r>
              <a:rPr lang="en-US" sz="1200" b="1" dirty="0" smtClean="0">
                <a:solidFill>
                  <a:schemeClr val="tx1"/>
                </a:solidFill>
              </a:rPr>
              <a:t>11 </a:t>
            </a:r>
            <a:r>
              <a:rPr lang="en-US" sz="1200" b="1" dirty="0">
                <a:solidFill>
                  <a:schemeClr val="tx1"/>
                </a:solidFill>
              </a:rPr>
              <a:t>digital </a:t>
            </a:r>
            <a:r>
              <a:rPr lang="en-US" sz="1200" b="1" dirty="0" smtClean="0">
                <a:solidFill>
                  <a:schemeClr val="tx1"/>
                </a:solidFill>
              </a:rPr>
              <a:t>IO: all are interrupt and </a:t>
            </a:r>
            <a:r>
              <a:rPr lang="en-US" sz="1200" b="1" dirty="0" err="1" smtClean="0">
                <a:solidFill>
                  <a:schemeClr val="tx1"/>
                </a:solidFill>
              </a:rPr>
              <a:t>pwm</a:t>
            </a:r>
            <a:r>
              <a:rPr lang="en-US" sz="1200" b="1" dirty="0" smtClean="0">
                <a:solidFill>
                  <a:schemeClr val="tx1"/>
                </a:solidFill>
              </a:rPr>
              <a:t> capable (except D0/GPIO16)</a:t>
            </a:r>
            <a:endParaRPr lang="en-US" sz="1200" b="1" dirty="0">
              <a:solidFill>
                <a:schemeClr val="tx1"/>
              </a:solidFill>
            </a:endParaRPr>
          </a:p>
          <a:p>
            <a:r>
              <a:rPr lang="en-US" sz="1200" b="1" dirty="0">
                <a:solidFill>
                  <a:schemeClr val="tx1"/>
                </a:solidFill>
              </a:rPr>
              <a:t>1 analog </a:t>
            </a:r>
            <a:r>
              <a:rPr lang="en-US" sz="1200" b="1" dirty="0" smtClean="0">
                <a:solidFill>
                  <a:schemeClr val="tx1"/>
                </a:solidFill>
              </a:rPr>
              <a:t>input (</a:t>
            </a:r>
            <a:r>
              <a:rPr lang="en-US" sz="1200" b="1" dirty="0">
                <a:solidFill>
                  <a:schemeClr val="tx1"/>
                </a:solidFill>
              </a:rPr>
              <a:t>3.2V max input</a:t>
            </a:r>
            <a:r>
              <a:rPr lang="en-US" sz="1200" b="1" dirty="0" smtClean="0">
                <a:solidFill>
                  <a:schemeClr val="tx1"/>
                </a:solidFill>
              </a:rPr>
              <a:t>): A0/ADC0</a:t>
            </a:r>
            <a:endParaRPr lang="en-US" sz="1200" b="1" dirty="0">
              <a:solidFill>
                <a:schemeClr val="tx1"/>
              </a:solidFill>
            </a:endParaRPr>
          </a:p>
          <a:p>
            <a:r>
              <a:rPr lang="en-US" sz="1200" b="1" dirty="0" smtClean="0">
                <a:solidFill>
                  <a:schemeClr val="tx1"/>
                </a:solidFill>
              </a:rPr>
              <a:t>Micro USB </a:t>
            </a:r>
            <a:r>
              <a:rPr lang="en-US" sz="1200" b="1" u="sng" dirty="0" smtClean="0">
                <a:solidFill>
                  <a:schemeClr val="tx1"/>
                </a:solidFill>
              </a:rPr>
              <a:t>or</a:t>
            </a:r>
            <a:r>
              <a:rPr lang="en-US" sz="1200" b="1" dirty="0" smtClean="0">
                <a:solidFill>
                  <a:schemeClr val="tx1"/>
                </a:solidFill>
              </a:rPr>
              <a:t> Type-C </a:t>
            </a:r>
            <a:r>
              <a:rPr lang="en-US" sz="1200" b="1" dirty="0">
                <a:solidFill>
                  <a:schemeClr val="tx1"/>
                </a:solidFill>
              </a:rPr>
              <a:t>USB </a:t>
            </a:r>
            <a:r>
              <a:rPr lang="en-US" sz="1200" b="1" dirty="0" smtClean="0">
                <a:solidFill>
                  <a:schemeClr val="tx1"/>
                </a:solidFill>
              </a:rPr>
              <a:t>Port (clones usually have micro USB)</a:t>
            </a:r>
            <a:endParaRPr lang="en-US" sz="1200" b="1" dirty="0">
              <a:solidFill>
                <a:schemeClr val="tx1"/>
              </a:solidFill>
            </a:endParaRPr>
          </a:p>
          <a:p>
            <a:r>
              <a:rPr lang="en-US" sz="1200" b="1" dirty="0" smtClean="0">
                <a:solidFill>
                  <a:schemeClr val="tx1"/>
                </a:solidFill>
              </a:rPr>
              <a:t>Two SPI interfaces (one is used for on-board flash memory), one I2C interface, two serial ports</a:t>
            </a:r>
          </a:p>
          <a:p>
            <a:r>
              <a:rPr lang="en-US" sz="1200" b="1" dirty="0" smtClean="0">
                <a:solidFill>
                  <a:schemeClr val="tx1"/>
                </a:solidFill>
              </a:rPr>
              <a:t>Built-in </a:t>
            </a:r>
            <a:r>
              <a:rPr lang="en-US" sz="1200" b="1" dirty="0" err="1" smtClean="0">
                <a:solidFill>
                  <a:schemeClr val="tx1"/>
                </a:solidFill>
              </a:rPr>
              <a:t>WiFi</a:t>
            </a:r>
            <a:r>
              <a:rPr lang="en-US" sz="1200" b="1" dirty="0" smtClean="0">
                <a:solidFill>
                  <a:schemeClr val="tx1"/>
                </a:solidFill>
              </a:rPr>
              <a:t> (client or standalone access point modes) and Bluetooth</a:t>
            </a:r>
            <a:endParaRPr lang="en-US" sz="1200" b="1" dirty="0">
              <a:solidFill>
                <a:schemeClr val="tx1"/>
              </a:solidFill>
            </a:endParaRPr>
          </a:p>
          <a:p>
            <a:r>
              <a:rPr lang="en-US" sz="1200" b="1" dirty="0">
                <a:solidFill>
                  <a:schemeClr val="tx1"/>
                </a:solidFill>
              </a:rPr>
              <a:t>Compatible with </a:t>
            </a:r>
            <a:r>
              <a:rPr lang="en-US" sz="1200" b="1" dirty="0" err="1">
                <a:solidFill>
                  <a:schemeClr val="tx1"/>
                </a:solidFill>
              </a:rPr>
              <a:t>MicroPython</a:t>
            </a:r>
            <a:r>
              <a:rPr lang="en-US" sz="1200" b="1" dirty="0">
                <a:solidFill>
                  <a:schemeClr val="tx1"/>
                </a:solidFill>
              </a:rPr>
              <a:t>, Arduino, </a:t>
            </a:r>
            <a:r>
              <a:rPr lang="en-US" sz="1200" b="1" dirty="0" err="1" smtClean="0">
                <a:solidFill>
                  <a:schemeClr val="tx1"/>
                </a:solidFill>
              </a:rPr>
              <a:t>NodeMCU</a:t>
            </a:r>
            <a:endParaRPr lang="en-US" sz="1200" b="1" dirty="0" smtClean="0">
              <a:solidFill>
                <a:schemeClr val="tx1"/>
              </a:solidFill>
            </a:endParaRPr>
          </a:p>
          <a:p>
            <a:r>
              <a:rPr lang="en-US" sz="1200" b="1" dirty="0" smtClean="0">
                <a:solidFill>
                  <a:schemeClr val="tx1"/>
                </a:solidFill>
              </a:rPr>
              <a:t>Uses the CH340 USB-to-serial driver (installation usually needed on Windows)</a:t>
            </a:r>
          </a:p>
          <a:p>
            <a:r>
              <a:rPr lang="en-US" sz="1200" b="1" dirty="0" smtClean="0">
                <a:solidFill>
                  <a:schemeClr val="tx1"/>
                </a:solidFill>
              </a:rPr>
              <a:t>Extremely low cost (</a:t>
            </a:r>
            <a:r>
              <a:rPr lang="en-US" sz="1200" b="1" dirty="0" err="1" smtClean="0">
                <a:solidFill>
                  <a:schemeClr val="tx1"/>
                </a:solidFill>
              </a:rPr>
              <a:t>approx</a:t>
            </a:r>
            <a:r>
              <a:rPr lang="en-US" sz="1200" b="1" dirty="0" smtClean="0">
                <a:solidFill>
                  <a:schemeClr val="tx1"/>
                </a:solidFill>
              </a:rPr>
              <a:t> $3.00 US on Amazon; one of the two least expensive components in your kits)</a:t>
            </a:r>
          </a:p>
          <a:p>
            <a:endParaRPr lang="en-US" sz="1200" dirty="0" smtClean="0">
              <a:solidFill>
                <a:schemeClr val="tx1"/>
              </a:solidFill>
            </a:endParaRPr>
          </a:p>
          <a:p>
            <a:endParaRPr lang="en-US" sz="1200" dirty="0" smtClean="0">
              <a:solidFill>
                <a:schemeClr val="tx1"/>
              </a:solidFill>
              <a:latin typeface="Arial Unicode MS"/>
              <a:ea typeface="Arial Unicode MS"/>
              <a:cs typeface="Arial Unicode MS"/>
              <a:sym typeface="Wingdings"/>
            </a:endParaRPr>
          </a:p>
        </p:txBody>
      </p:sp>
    </p:spTree>
    <p:extLst>
      <p:ext uri="{BB962C8B-B14F-4D97-AF65-F5344CB8AC3E}">
        <p14:creationId xmlns:p14="http://schemas.microsoft.com/office/powerpoint/2010/main" val="25261088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10600" cy="487362"/>
          </a:xfrm>
        </p:spPr>
        <p:txBody>
          <a:bodyPr/>
          <a:lstStyle/>
          <a:p>
            <a:r>
              <a:rPr lang="en-US" sz="3200" dirty="0" smtClean="0"/>
              <a:t>SEICHE LED Display Architecture</a:t>
            </a:r>
            <a:endParaRPr lang="en-US" sz="3200" dirty="0"/>
          </a:p>
        </p:txBody>
      </p:sp>
      <p:sp>
        <p:nvSpPr>
          <p:cNvPr id="4" name="Content Placeholder 2"/>
          <p:cNvSpPr txBox="1">
            <a:spLocks/>
          </p:cNvSpPr>
          <p:nvPr/>
        </p:nvSpPr>
        <p:spPr>
          <a:xfrm>
            <a:off x="457200" y="5105400"/>
            <a:ext cx="8229600" cy="152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a:spcBef>
                <a:spcPts val="0"/>
              </a:spcBef>
            </a:pPr>
            <a:r>
              <a:rPr lang="en-US" sz="1800" dirty="0" smtClean="0"/>
              <a:t>Red MAX7219 8x32 LED matrix display (SPI)</a:t>
            </a:r>
          </a:p>
          <a:p>
            <a:pPr marL="0">
              <a:spcBef>
                <a:spcPts val="0"/>
              </a:spcBef>
            </a:pPr>
            <a:r>
              <a:rPr lang="en-US" sz="1800" dirty="0" smtClean="0"/>
              <a:t>ZS-042 real-time clock module (I2C)</a:t>
            </a:r>
          </a:p>
          <a:p>
            <a:pPr marL="0">
              <a:spcBef>
                <a:spcPts val="0"/>
              </a:spcBef>
            </a:pPr>
            <a:r>
              <a:rPr lang="en-US" sz="1800" dirty="0" smtClean="0"/>
              <a:t>BMP280 Temperature and Pressure Sensor (I2C)</a:t>
            </a:r>
          </a:p>
          <a:p>
            <a:pPr marL="0">
              <a:spcBef>
                <a:spcPts val="0"/>
              </a:spcBef>
            </a:pPr>
            <a:r>
              <a:rPr lang="en-US" sz="1800" dirty="0" smtClean="0"/>
              <a:t>Piezoelectric speaker (PWM)</a:t>
            </a:r>
          </a:p>
          <a:p>
            <a:pPr marL="0">
              <a:spcBef>
                <a:spcPts val="0"/>
              </a:spcBef>
            </a:pPr>
            <a:r>
              <a:rPr lang="en-US" sz="1800" dirty="0" smtClean="0"/>
              <a:t>10K</a:t>
            </a:r>
            <a:r>
              <a:rPr lang="el-GR" sz="1800" dirty="0" smtClean="0">
                <a:latin typeface="Arial Unicode MS"/>
                <a:ea typeface="Arial Unicode MS"/>
                <a:cs typeface="Arial Unicode MS"/>
              </a:rPr>
              <a:t>Ω</a:t>
            </a:r>
            <a:r>
              <a:rPr lang="en-US" sz="1800" dirty="0" smtClean="0"/>
              <a:t> Potentiometer (Analog-to-Digital Converter)</a:t>
            </a:r>
          </a:p>
          <a:p>
            <a:pPr marL="0">
              <a:spcBef>
                <a:spcPts val="0"/>
              </a:spcBef>
            </a:pPr>
            <a:r>
              <a:rPr lang="en-US" sz="1800" dirty="0" smtClean="0"/>
              <a:t>Button (Pullup and interrupt)</a:t>
            </a:r>
          </a:p>
          <a:p>
            <a:pPr marL="0">
              <a:spcBef>
                <a:spcPts val="0"/>
              </a:spcBef>
            </a:pPr>
            <a:endParaRPr 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267700" cy="395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55735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Function Syntax</a:t>
            </a:r>
            <a:endParaRPr lang="en-US" dirty="0"/>
          </a:p>
        </p:txBody>
      </p:sp>
      <p:sp>
        <p:nvSpPr>
          <p:cNvPr id="3" name="Content Placeholder 2"/>
          <p:cNvSpPr>
            <a:spLocks noGrp="1"/>
          </p:cNvSpPr>
          <p:nvPr>
            <p:ph idx="1"/>
          </p:nvPr>
        </p:nvSpPr>
        <p:spPr>
          <a:xfrm>
            <a:off x="152400" y="533400"/>
            <a:ext cx="8686800" cy="6019800"/>
          </a:xfrm>
        </p:spPr>
        <p:txBody>
          <a:bodyPr>
            <a:noAutofit/>
          </a:bodyPr>
          <a:lstStyle/>
          <a:p>
            <a:r>
              <a:rPr lang="en-US" sz="2400" dirty="0" err="1">
                <a:latin typeface="Consolas" panose="020B0609020204030204" pitchFamily="49" charset="0"/>
                <a:cs typeface="Consolas" panose="020B0609020204030204" pitchFamily="49" charset="0"/>
              </a:rPr>
              <a:t>s</a:t>
            </a:r>
            <a:r>
              <a:rPr lang="en-US" sz="2400" dirty="0" err="1" smtClean="0">
                <a:latin typeface="Consolas" panose="020B0609020204030204" pitchFamily="49" charset="0"/>
                <a:cs typeface="Consolas" panose="020B0609020204030204" pitchFamily="49" charset="0"/>
              </a:rPr>
              <a:t>printf</a:t>
            </a:r>
            <a:r>
              <a:rPr lang="en-US" sz="2400" dirty="0" smtClean="0">
                <a:latin typeface="Consolas" panose="020B0609020204030204" pitchFamily="49" charset="0"/>
                <a:cs typeface="Consolas" panose="020B0609020204030204" pitchFamily="49" charset="0"/>
              </a:rPr>
              <a:t>()</a:t>
            </a:r>
            <a:r>
              <a:rPr lang="en-US" sz="2400" dirty="0" smtClean="0"/>
              <a:t>’s formal syntax is:</a:t>
            </a:r>
            <a:br>
              <a:rPr lang="en-US" sz="2400" dirty="0" smtClean="0"/>
            </a:br>
            <a:r>
              <a:rPr lang="en-US" sz="2400" b="1" dirty="0" err="1" smtClean="0">
                <a:solidFill>
                  <a:srgbClr val="FFFF00"/>
                </a:solidFill>
                <a:latin typeface="Consolas" panose="020B0609020204030204" pitchFamily="49" charset="0"/>
                <a:cs typeface="Consolas" panose="020B0609020204030204" pitchFamily="49" charset="0"/>
              </a:rPr>
              <a:t>sprintf</a:t>
            </a:r>
            <a:r>
              <a:rPr lang="en-US" sz="2400" b="1" dirty="0" smtClean="0">
                <a:solidFill>
                  <a:srgbClr val="FFFF00"/>
                </a:solidFill>
                <a:latin typeface="Consolas" panose="020B0609020204030204" pitchFamily="49" charset="0"/>
                <a:cs typeface="Consolas" panose="020B0609020204030204" pitchFamily="49" charset="0"/>
              </a:rPr>
              <a:t>(</a:t>
            </a:r>
            <a:r>
              <a:rPr lang="en-US" sz="2400" dirty="0" smtClean="0"/>
              <a:t>char *</a:t>
            </a:r>
            <a:r>
              <a:rPr lang="en-US" sz="2400" b="1" dirty="0" smtClean="0">
                <a:solidFill>
                  <a:srgbClr val="FFFF00"/>
                </a:solidFill>
                <a:latin typeface="Consolas" panose="020B0609020204030204" pitchFamily="49" charset="0"/>
                <a:cs typeface="Consolas" panose="020B0609020204030204" pitchFamily="49" charset="0"/>
              </a:rPr>
              <a:t>buffer</a:t>
            </a:r>
            <a:r>
              <a:rPr lang="en-US" sz="2400" dirty="0" smtClean="0"/>
              <a:t>, </a:t>
            </a:r>
            <a:r>
              <a:rPr lang="en-US" sz="2400" dirty="0" err="1" smtClean="0"/>
              <a:t>const</a:t>
            </a:r>
            <a:r>
              <a:rPr lang="en-US" sz="2400" dirty="0" smtClean="0"/>
              <a:t> char *</a:t>
            </a:r>
            <a:r>
              <a:rPr lang="en-US" sz="2400" b="1" dirty="0" smtClean="0">
                <a:solidFill>
                  <a:srgbClr val="FFFF00"/>
                </a:solidFill>
                <a:latin typeface="Consolas" panose="020B0609020204030204" pitchFamily="49" charset="0"/>
                <a:cs typeface="Consolas" panose="020B0609020204030204" pitchFamily="49" charset="0"/>
              </a:rPr>
              <a:t>format</a:t>
            </a:r>
            <a:r>
              <a:rPr lang="en-US" sz="2400" dirty="0" smtClean="0"/>
              <a:t>, </a:t>
            </a:r>
            <a:r>
              <a:rPr lang="en-US" sz="2400" i="1" dirty="0" smtClean="0">
                <a:solidFill>
                  <a:srgbClr val="FFFF00"/>
                </a:solidFill>
              </a:rPr>
              <a:t>variable list</a:t>
            </a:r>
            <a:r>
              <a:rPr lang="en-US" sz="2400" b="1" dirty="0" smtClean="0">
                <a:solidFill>
                  <a:srgbClr val="FFFF00"/>
                </a:solidFill>
                <a:latin typeface="Consolas" panose="020B0609020204030204" pitchFamily="49" charset="0"/>
                <a:cs typeface="Consolas" panose="020B0609020204030204" pitchFamily="49" charset="0"/>
              </a:rPr>
              <a:t>)</a:t>
            </a:r>
          </a:p>
          <a:p>
            <a:r>
              <a:rPr lang="en-US" sz="2400" b="1" dirty="0">
                <a:solidFill>
                  <a:srgbClr val="FFFF00"/>
                </a:solidFill>
                <a:latin typeface="Consolas" panose="020B0609020204030204" pitchFamily="49" charset="0"/>
                <a:cs typeface="Consolas" panose="020B0609020204030204" pitchFamily="49" charset="0"/>
              </a:rPr>
              <a:t>b</a:t>
            </a:r>
            <a:r>
              <a:rPr lang="en-US" sz="2400" b="1" dirty="0" smtClean="0">
                <a:solidFill>
                  <a:srgbClr val="FFFF00"/>
                </a:solidFill>
                <a:latin typeface="Consolas" panose="020B0609020204030204" pitchFamily="49" charset="0"/>
                <a:cs typeface="Consolas" panose="020B0609020204030204" pitchFamily="49" charset="0"/>
              </a:rPr>
              <a:t>uffer</a:t>
            </a:r>
            <a:r>
              <a:rPr lang="en-US" sz="2400" dirty="0" smtClean="0"/>
              <a:t> is an array of type char (the parameter when passed can also be a pointer [address</a:t>
            </a:r>
            <a:r>
              <a:rPr lang="en-US" sz="2400" dirty="0"/>
              <a:t>]</a:t>
            </a:r>
            <a:r>
              <a:rPr lang="en-US" sz="2400" dirty="0" smtClean="0"/>
              <a:t> for such an array) which will contain the formatted output of the function</a:t>
            </a:r>
          </a:p>
          <a:p>
            <a:r>
              <a:rPr lang="en-US" sz="2400" b="1" dirty="0">
                <a:solidFill>
                  <a:srgbClr val="FFFF00"/>
                </a:solidFill>
                <a:latin typeface="Consolas" panose="020B0609020204030204" pitchFamily="49" charset="0"/>
                <a:cs typeface="Consolas" panose="020B0609020204030204" pitchFamily="49" charset="0"/>
              </a:rPr>
              <a:t>f</a:t>
            </a:r>
            <a:r>
              <a:rPr lang="en-US" sz="2400" b="1" dirty="0" smtClean="0">
                <a:solidFill>
                  <a:srgbClr val="FFFF00"/>
                </a:solidFill>
                <a:latin typeface="Consolas" panose="020B0609020204030204" pitchFamily="49" charset="0"/>
                <a:cs typeface="Consolas" panose="020B0609020204030204" pitchFamily="49" charset="0"/>
              </a:rPr>
              <a:t>ormat</a:t>
            </a:r>
            <a:r>
              <a:rPr lang="en-US" sz="2400" dirty="0" smtClean="0"/>
              <a:t> is an unmodifiable (constant) array of char containing the format descriptors for all variables subsequently passed to the function, which is to say, it’s the </a:t>
            </a:r>
            <a:r>
              <a:rPr lang="en-US" sz="2400" i="1" dirty="0" smtClean="0"/>
              <a:t>format string</a:t>
            </a:r>
            <a:r>
              <a:rPr lang="en-US" sz="2400" dirty="0" smtClean="0"/>
              <a:t>.</a:t>
            </a:r>
          </a:p>
          <a:p>
            <a:r>
              <a:rPr lang="en-US" sz="2400" dirty="0" smtClean="0"/>
              <a:t>The variable list are just the comma separated variables that are to be formatted</a:t>
            </a:r>
          </a:p>
          <a:p>
            <a:r>
              <a:rPr lang="en-US" sz="2400" dirty="0" smtClean="0"/>
              <a:t>All variables passed in a single call to </a:t>
            </a:r>
            <a:r>
              <a:rPr lang="en-US" sz="2400" dirty="0" err="1" smtClean="0">
                <a:latin typeface="Consolas" panose="020B0609020204030204" pitchFamily="49" charset="0"/>
                <a:cs typeface="Consolas" panose="020B0609020204030204" pitchFamily="49" charset="0"/>
              </a:rPr>
              <a:t>sprintf</a:t>
            </a:r>
            <a:r>
              <a:rPr lang="en-US" sz="2400" dirty="0" smtClean="0">
                <a:latin typeface="Consolas" panose="020B0609020204030204" pitchFamily="49" charset="0"/>
                <a:cs typeface="Consolas" panose="020B0609020204030204" pitchFamily="49" charset="0"/>
              </a:rPr>
              <a:t>()</a:t>
            </a:r>
            <a:r>
              <a:rPr lang="en-US" sz="2400" dirty="0" smtClean="0"/>
              <a:t> are combined into a single output string</a:t>
            </a:r>
          </a:p>
          <a:p>
            <a:r>
              <a:rPr lang="en-US" sz="2400" dirty="0" err="1">
                <a:latin typeface="Consolas" panose="020B0609020204030204" pitchFamily="49" charset="0"/>
                <a:cs typeface="Consolas" panose="020B0609020204030204" pitchFamily="49" charset="0"/>
              </a:rPr>
              <a:t>s</a:t>
            </a:r>
            <a:r>
              <a:rPr lang="en-US" sz="2400" dirty="0" err="1" smtClean="0">
                <a:latin typeface="Consolas" panose="020B0609020204030204" pitchFamily="49" charset="0"/>
                <a:cs typeface="Consolas" panose="020B0609020204030204" pitchFamily="49" charset="0"/>
              </a:rPr>
              <a:t>printf</a:t>
            </a:r>
            <a:r>
              <a:rPr lang="en-US" sz="2400" dirty="0" smtClean="0">
                <a:latin typeface="Consolas" panose="020B0609020204030204" pitchFamily="49" charset="0"/>
                <a:cs typeface="Consolas" panose="020B0609020204030204" pitchFamily="49" charset="0"/>
              </a:rPr>
              <a:t>()</a:t>
            </a:r>
            <a:r>
              <a:rPr lang="en-US" sz="2400" dirty="0" smtClean="0"/>
              <a:t> automagically puts a terminating NULL (\0) at the end of the ASCII output</a:t>
            </a:r>
          </a:p>
          <a:p>
            <a:endParaRPr lang="en-US" sz="2400" dirty="0" smtClean="0"/>
          </a:p>
          <a:p>
            <a:endParaRPr lang="en-US" sz="2000" dirty="0" smtClean="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818489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6354762"/>
          </a:xfrm>
        </p:spPr>
        <p:txBody>
          <a:bodyPr/>
          <a:lstStyle/>
          <a:p>
            <a:r>
              <a:rPr lang="en-US" sz="7200" dirty="0" smtClean="0"/>
              <a:t>REMINDER</a:t>
            </a:r>
            <a:r>
              <a:rPr lang="en-US" sz="2400" dirty="0" smtClean="0"/>
              <a:t/>
            </a:r>
            <a:br>
              <a:rPr lang="en-US" sz="2400" dirty="0" smtClean="0"/>
            </a:br>
            <a:r>
              <a:rPr lang="en-US" sz="4000" dirty="0" smtClean="0">
                <a:solidFill>
                  <a:srgbClr val="FFFF00"/>
                </a:solidFill>
              </a:rPr>
              <a:t>YOU </a:t>
            </a:r>
            <a:r>
              <a:rPr lang="en-US" sz="4000" u="sng" dirty="0" smtClean="0">
                <a:solidFill>
                  <a:srgbClr val="FFFF00"/>
                </a:solidFill>
              </a:rPr>
              <a:t>MUST</a:t>
            </a:r>
            <a:r>
              <a:rPr lang="en-US" sz="4000" dirty="0" smtClean="0">
                <a:solidFill>
                  <a:srgbClr val="FFFF00"/>
                </a:solidFill>
              </a:rPr>
              <a:t> HAVE A </a:t>
            </a:r>
            <a:r>
              <a:rPr lang="en-US" sz="4000" i="1" dirty="0" smtClean="0">
                <a:solidFill>
                  <a:srgbClr val="FFFF00"/>
                </a:solidFill>
              </a:rPr>
              <a:t>WORKING</a:t>
            </a:r>
            <a:r>
              <a:rPr lang="en-US" sz="4000" dirty="0" smtClean="0">
                <a:solidFill>
                  <a:srgbClr val="FFFF00"/>
                </a:solidFill>
              </a:rPr>
              <a:t> LED MATRIX DISPLAY TO TAKE THIS CLASS!</a:t>
            </a:r>
            <a:br>
              <a:rPr lang="en-US" sz="4000" dirty="0" smtClean="0">
                <a:solidFill>
                  <a:srgbClr val="FFFF00"/>
                </a:solidFill>
              </a:rPr>
            </a:br>
            <a:r>
              <a:rPr lang="en-US" sz="4000" dirty="0" smtClean="0"/>
              <a:t/>
            </a:r>
            <a:br>
              <a:rPr lang="en-US" sz="4000" dirty="0" smtClean="0"/>
            </a:br>
            <a:r>
              <a:rPr lang="en-US" sz="3200" dirty="0" smtClean="0"/>
              <a:t>If displays are lost or damaged, replacements are $70 with 1-week lead time for replacement</a:t>
            </a:r>
            <a:r>
              <a:rPr lang="en-US" sz="4000" dirty="0" smtClean="0"/>
              <a:t/>
            </a:r>
            <a:br>
              <a:rPr lang="en-US" sz="4000" dirty="0" smtClean="0"/>
            </a:br>
            <a:endParaRPr lang="en-US" sz="2400" dirty="0"/>
          </a:p>
        </p:txBody>
      </p:sp>
    </p:spTree>
    <p:extLst>
      <p:ext uri="{BB962C8B-B14F-4D97-AF65-F5344CB8AC3E}">
        <p14:creationId xmlns:p14="http://schemas.microsoft.com/office/powerpoint/2010/main" val="40146589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a:t>
            </a:r>
            <a:r>
              <a:rPr lang="en-US" dirty="0"/>
              <a:t>F</a:t>
            </a:r>
            <a:r>
              <a:rPr lang="en-US" dirty="0" smtClean="0"/>
              <a:t>ormat </a:t>
            </a:r>
            <a:r>
              <a:rPr lang="en-US" dirty="0"/>
              <a:t>S</a:t>
            </a:r>
            <a:r>
              <a:rPr lang="en-US" dirty="0" smtClean="0"/>
              <a:t>trings</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959922"/>
            <a:ext cx="8686800" cy="1173678"/>
          </a:xfrm>
        </p:spPr>
        <p:txBody>
          <a:bodyPr>
            <a:noAutofit/>
          </a:bodyPr>
          <a:lstStyle/>
          <a:p>
            <a:r>
              <a:rPr lang="en-US" sz="2000" b="1" dirty="0" err="1" smtClean="0">
                <a:latin typeface="Consolas" panose="020B0609020204030204" pitchFamily="49" charset="0"/>
                <a:cs typeface="Consolas" panose="020B0609020204030204" pitchFamily="49" charset="0"/>
              </a:rPr>
              <a:t>sprintf</a:t>
            </a:r>
            <a:r>
              <a:rPr lang="en-US" sz="2000" b="1" dirty="0" smtClean="0">
                <a:latin typeface="Consolas" panose="020B0609020204030204" pitchFamily="49" charset="0"/>
                <a:cs typeface="Consolas" panose="020B0609020204030204" pitchFamily="49" charset="0"/>
              </a:rPr>
              <a:t>()</a:t>
            </a:r>
            <a:r>
              <a:rPr lang="en-US" sz="2000" b="1" dirty="0" smtClean="0"/>
              <a:t> format strings contain conversion specifiers that specify how each individual variable is to be converted</a:t>
            </a:r>
          </a:p>
          <a:p>
            <a:r>
              <a:rPr lang="en-US" sz="2000" b="1" dirty="0" err="1">
                <a:latin typeface="Consolas" panose="020B0609020204030204" pitchFamily="49" charset="0"/>
                <a:cs typeface="Consolas" panose="020B0609020204030204" pitchFamily="49" charset="0"/>
              </a:rPr>
              <a:t>s</a:t>
            </a:r>
            <a:r>
              <a:rPr lang="en-US" sz="2000" b="1" dirty="0" err="1" smtClean="0">
                <a:latin typeface="Consolas" panose="020B0609020204030204" pitchFamily="49" charset="0"/>
                <a:cs typeface="Consolas" panose="020B0609020204030204" pitchFamily="49" charset="0"/>
              </a:rPr>
              <a:t>printf</a:t>
            </a:r>
            <a:r>
              <a:rPr lang="en-US" sz="2000" b="1" dirty="0" smtClean="0">
                <a:latin typeface="Consolas" panose="020B0609020204030204" pitchFamily="49" charset="0"/>
                <a:cs typeface="Consolas" panose="020B0609020204030204" pitchFamily="49" charset="0"/>
              </a:rPr>
              <a:t>()</a:t>
            </a:r>
            <a:r>
              <a:rPr lang="en-US" sz="2000" b="1" dirty="0" smtClean="0"/>
              <a:t> conversion specifiers have the following general syntax (all begin with a percent-sign):</a:t>
            </a:r>
          </a:p>
          <a:p>
            <a:pPr marL="0" indent="0">
              <a:buNone/>
            </a:pPr>
            <a:r>
              <a:rPr lang="en-US" sz="1800" b="1" dirty="0" smtClean="0">
                <a:solidFill>
                  <a:srgbClr val="00FFFF"/>
                </a:solidFill>
              </a:rPr>
              <a:t>    %[flags][minimum field width][.][precision][length][conversion character]</a:t>
            </a:r>
          </a:p>
          <a:p>
            <a:pPr marL="0" indent="0">
              <a:buNone/>
            </a:pPr>
            <a:endParaRPr lang="en-US" sz="1000" b="1" dirty="0" smtClean="0">
              <a:solidFill>
                <a:srgbClr val="00FFFF"/>
              </a:solidFill>
            </a:endParaRPr>
          </a:p>
          <a:p>
            <a:pPr lvl="1"/>
            <a:r>
              <a:rPr lang="en-US" sz="1600" b="1" dirty="0" smtClean="0"/>
              <a:t>% - special token that indicates the start of a conversion specifier</a:t>
            </a:r>
          </a:p>
          <a:p>
            <a:pPr lvl="1"/>
            <a:r>
              <a:rPr lang="en-US" sz="1600" b="1" dirty="0" smtClean="0"/>
              <a:t>Flags – these modify the behavior of the specification</a:t>
            </a:r>
          </a:p>
          <a:p>
            <a:pPr lvl="1"/>
            <a:r>
              <a:rPr lang="en-US" sz="1600" b="1" dirty="0" err="1" smtClean="0"/>
              <a:t>Minumum</a:t>
            </a:r>
            <a:r>
              <a:rPr lang="en-US" sz="1600" b="1" dirty="0" smtClean="0"/>
              <a:t> field width – as it says on the tin; this the minimum number of characters to be converted</a:t>
            </a:r>
          </a:p>
          <a:p>
            <a:pPr lvl="1"/>
            <a:r>
              <a:rPr lang="en-US" sz="1600" b="1" dirty="0" smtClean="0"/>
              <a:t>. – The period is a separator between field width and precision</a:t>
            </a:r>
          </a:p>
          <a:p>
            <a:pPr lvl="1"/>
            <a:r>
              <a:rPr lang="en-US" sz="1600" b="1" dirty="0" smtClean="0"/>
              <a:t>Precision – means one of the following depending on the variable type and conversion specifier</a:t>
            </a:r>
          </a:p>
          <a:p>
            <a:pPr lvl="2"/>
            <a:r>
              <a:rPr lang="en-US" sz="1200" b="1" dirty="0" smtClean="0"/>
              <a:t>The maximum number of characters to be generated from a string</a:t>
            </a:r>
          </a:p>
          <a:p>
            <a:pPr lvl="2"/>
            <a:r>
              <a:rPr lang="en-US" sz="1200" b="1" dirty="0"/>
              <a:t>T</a:t>
            </a:r>
            <a:r>
              <a:rPr lang="en-US" sz="1200" b="1" dirty="0" smtClean="0"/>
              <a:t>he number of digits after the decimal point for type float conversions (e, E, or f)</a:t>
            </a:r>
          </a:p>
          <a:p>
            <a:pPr lvl="2"/>
            <a:r>
              <a:rPr lang="en-US" sz="1200" b="1" dirty="0"/>
              <a:t>T</a:t>
            </a:r>
            <a:r>
              <a:rPr lang="en-US" sz="1200" b="1" dirty="0" smtClean="0"/>
              <a:t>he zero-filled minimum number of digits for an integer</a:t>
            </a:r>
          </a:p>
          <a:p>
            <a:pPr lvl="1"/>
            <a:r>
              <a:rPr lang="en-US" sz="1600" b="1" dirty="0" smtClean="0"/>
              <a:t>Conversion character – A single character which determines the output type of the conversion specifier; a single character that specifies the type of output format for the corresponding data or variable</a:t>
            </a:r>
          </a:p>
        </p:txBody>
      </p:sp>
    </p:spTree>
    <p:extLst>
      <p:ext uri="{BB962C8B-B14F-4D97-AF65-F5344CB8AC3E}">
        <p14:creationId xmlns:p14="http://schemas.microsoft.com/office/powerpoint/2010/main" val="21178107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Conversion Specifiers</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457200"/>
            <a:ext cx="8686800" cy="564078"/>
          </a:xfrm>
        </p:spPr>
        <p:txBody>
          <a:bodyPr>
            <a:noAutofit/>
          </a:bodyPr>
          <a:lstStyle/>
          <a:p>
            <a:pPr marL="0" indent="0">
              <a:buNone/>
            </a:pPr>
            <a:r>
              <a:rPr lang="en-US" sz="2000" b="1" dirty="0" smtClean="0"/>
              <a:t>Below are the general conversion specifiers and what they do.</a:t>
            </a:r>
          </a:p>
        </p:txBody>
      </p:sp>
      <p:graphicFrame>
        <p:nvGraphicFramePr>
          <p:cNvPr id="3" name="Table 2"/>
          <p:cNvGraphicFramePr>
            <a:graphicFrameLocks noGrp="1"/>
          </p:cNvGraphicFramePr>
          <p:nvPr>
            <p:extLst>
              <p:ext uri="{D42A27DB-BD31-4B8C-83A1-F6EECF244321}">
                <p14:modId xmlns:p14="http://schemas.microsoft.com/office/powerpoint/2010/main" val="3535249559"/>
              </p:ext>
            </p:extLst>
          </p:nvPr>
        </p:nvGraphicFramePr>
        <p:xfrm>
          <a:off x="612772" y="995680"/>
          <a:ext cx="7921628" cy="5633720"/>
        </p:xfrm>
        <a:graphic>
          <a:graphicData uri="http://schemas.openxmlformats.org/drawingml/2006/table">
            <a:tbl>
              <a:tblPr firstRow="1" bandRow="1">
                <a:tableStyleId>{5C22544A-7EE6-4342-B048-85BDC9FD1C3A}</a:tableStyleId>
              </a:tblPr>
              <a:tblGrid>
                <a:gridCol w="1743635"/>
                <a:gridCol w="6177993"/>
              </a:tblGrid>
              <a:tr h="370840">
                <a:tc>
                  <a:txBody>
                    <a:bodyPr/>
                    <a:lstStyle/>
                    <a:p>
                      <a:pPr algn="ctr"/>
                      <a:r>
                        <a:rPr lang="en-US" dirty="0" smtClean="0">
                          <a:latin typeface="Arial" panose="020B0604020202020204" pitchFamily="34" charset="0"/>
                          <a:cs typeface="Arial" panose="020B0604020202020204" pitchFamily="34" charset="0"/>
                        </a:rPr>
                        <a:t>Specifier</a:t>
                      </a:r>
                      <a:endParaRPr lang="en-US" dirty="0">
                        <a:latin typeface="Arial" panose="020B0604020202020204" pitchFamily="34" charset="0"/>
                        <a:cs typeface="Arial" panose="020B0604020202020204" pitchFamily="34" charset="0"/>
                      </a:endParaRPr>
                    </a:p>
                  </a:txBody>
                  <a:tcPr/>
                </a:tc>
                <a:tc>
                  <a:txBody>
                    <a:bodyPr/>
                    <a:lstStyle/>
                    <a:p>
                      <a:pPr algn="ctr"/>
                      <a:r>
                        <a:rPr lang="en-US" dirty="0" smtClean="0">
                          <a:latin typeface="Arial" panose="020B0604020202020204" pitchFamily="34" charset="0"/>
                          <a:cs typeface="Arial" panose="020B0604020202020204" pitchFamily="34" charset="0"/>
                        </a:rPr>
                        <a:t>What it does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d, </a:t>
                      </a:r>
                      <a:r>
                        <a:rPr lang="en-US" dirty="0" err="1" smtClean="0">
                          <a:latin typeface="Arial" panose="020B0604020202020204" pitchFamily="34" charset="0"/>
                          <a:cs typeface="Arial" panose="020B0604020202020204" pitchFamily="34" charset="0"/>
                        </a:rPr>
                        <a:t>i</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baseline="0" dirty="0" smtClean="0">
                          <a:latin typeface="Arial" panose="020B0604020202020204" pitchFamily="34" charset="0"/>
                          <a:cs typeface="Arial" panose="020B0604020202020204" pitchFamily="34" charset="0"/>
                        </a:rPr>
                        <a:t> - i</a:t>
                      </a:r>
                      <a:r>
                        <a:rPr lang="en-US" dirty="0" smtClean="0">
                          <a:latin typeface="Arial" panose="020B0604020202020204" pitchFamily="34" charset="0"/>
                          <a:cs typeface="Arial" panose="020B0604020202020204" pitchFamily="34" charset="0"/>
                        </a:rPr>
                        <a:t>nteger; signed decimal notation</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o</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unsigned octal</a:t>
                      </a:r>
                      <a:r>
                        <a:rPr lang="en-US" baseline="0" dirty="0" smtClean="0">
                          <a:latin typeface="Arial" panose="020B0604020202020204" pitchFamily="34" charset="0"/>
                          <a:cs typeface="Arial" panose="020B0604020202020204" pitchFamily="34" charset="0"/>
                        </a:rPr>
                        <a:t> (no leading zero)</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x, X</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unsigned hexadecimal,</a:t>
                      </a:r>
                      <a:r>
                        <a:rPr lang="en-US" baseline="0" dirty="0" smtClean="0">
                          <a:latin typeface="Arial" panose="020B0604020202020204" pitchFamily="34" charset="0"/>
                          <a:cs typeface="Arial" panose="020B0604020202020204" pitchFamily="34" charset="0"/>
                        </a:rPr>
                        <a:t> no leading 0x</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u</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unsigned</a:t>
                      </a:r>
                      <a:r>
                        <a:rPr lang="en-US" baseline="0" dirty="0" smtClean="0">
                          <a:latin typeface="Arial" panose="020B0604020202020204" pitchFamily="34" charset="0"/>
                          <a:cs typeface="Arial" panose="020B0604020202020204" pitchFamily="34" charset="0"/>
                        </a:rPr>
                        <a:t> decimal</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c</a:t>
                      </a:r>
                      <a:endParaRPr lang="en-US" dirty="0">
                        <a:latin typeface="Arial" panose="020B0604020202020204" pitchFamily="34" charset="0"/>
                        <a:cs typeface="Arial" panose="020B0604020202020204" pitchFamily="34" charset="0"/>
                      </a:endParaRPr>
                    </a:p>
                  </a:txBody>
                  <a:tcPr/>
                </a:tc>
                <a:tc>
                  <a:txBody>
                    <a:bodyPr/>
                    <a:lstStyle/>
                    <a:p>
                      <a:r>
                        <a:rPr lang="en-US" dirty="0" err="1" smtClean="0">
                          <a:latin typeface="Arial" panose="020B0604020202020204" pitchFamily="34" charset="0"/>
                          <a:cs typeface="Arial" panose="020B0604020202020204" pitchFamily="34" charset="0"/>
                        </a:rPr>
                        <a:t>int</a:t>
                      </a:r>
                      <a:r>
                        <a:rPr lang="en-US" dirty="0" smtClean="0">
                          <a:latin typeface="Arial" panose="020B0604020202020204" pitchFamily="34" charset="0"/>
                          <a:cs typeface="Arial" panose="020B0604020202020204" pitchFamily="34" charset="0"/>
                        </a:rPr>
                        <a:t> – single character, after conversion to unsigned</a:t>
                      </a:r>
                      <a:r>
                        <a:rPr lang="en-US" baseline="0" dirty="0" smtClean="0">
                          <a:latin typeface="Arial" panose="020B0604020202020204" pitchFamily="34" charset="0"/>
                          <a:cs typeface="Arial" panose="020B0604020202020204" pitchFamily="34" charset="0"/>
                        </a:rPr>
                        <a:t> char</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s</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char * - characters from string are printed until \0</a:t>
                      </a:r>
                      <a:r>
                        <a:rPr lang="en-US" baseline="0" dirty="0" smtClean="0">
                          <a:latin typeface="Arial" panose="020B0604020202020204" pitchFamily="34" charset="0"/>
                          <a:cs typeface="Arial" panose="020B0604020202020204" pitchFamily="34" charset="0"/>
                        </a:rPr>
                        <a:t> (NULL) or </a:t>
                      </a:r>
                      <a:r>
                        <a:rPr lang="en-US" i="1" baseline="0" dirty="0" smtClean="0">
                          <a:latin typeface="Arial" panose="020B0604020202020204" pitchFamily="34" charset="0"/>
                          <a:cs typeface="Arial" panose="020B0604020202020204" pitchFamily="34" charset="0"/>
                        </a:rPr>
                        <a:t>precision</a:t>
                      </a:r>
                      <a:r>
                        <a:rPr lang="en-US" baseline="0" dirty="0" smtClean="0">
                          <a:latin typeface="Arial" panose="020B0604020202020204" pitchFamily="34" charset="0"/>
                          <a:cs typeface="Arial" panose="020B0604020202020204" pitchFamily="34" charset="0"/>
                        </a:rPr>
                        <a:t> is reached</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f</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double – decimal notation of form</a:t>
                      </a:r>
                      <a:r>
                        <a:rPr lang="en-US" baseline="0" dirty="0" smtClean="0">
                          <a:latin typeface="Arial" panose="020B0604020202020204" pitchFamily="34" charset="0"/>
                          <a:cs typeface="Arial" panose="020B0604020202020204" pitchFamily="34" charset="0"/>
                        </a:rPr>
                        <a:t> [-]</a:t>
                      </a:r>
                      <a:r>
                        <a:rPr lang="en-US" baseline="0" dirty="0" err="1" smtClean="0">
                          <a:latin typeface="Arial" panose="020B0604020202020204" pitchFamily="34" charset="0"/>
                          <a:cs typeface="Arial" panose="020B0604020202020204" pitchFamily="34" charset="0"/>
                        </a:rPr>
                        <a:t>mmm.ddd</a:t>
                      </a:r>
                      <a:r>
                        <a:rPr lang="en-US" baseline="0" dirty="0" smtClean="0">
                          <a:latin typeface="Arial" panose="020B0604020202020204" pitchFamily="34" charset="0"/>
                          <a:cs typeface="Arial" panose="020B0604020202020204" pitchFamily="34" charset="0"/>
                        </a:rPr>
                        <a:t> where number of decimals is specified by precision; precision of zero (0) suppresses the decimals altogether</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e,</a:t>
                      </a:r>
                      <a:r>
                        <a:rPr lang="en-US" baseline="0" dirty="0" smtClean="0">
                          <a:latin typeface="Arial" panose="020B0604020202020204" pitchFamily="34" charset="0"/>
                          <a:cs typeface="Arial" panose="020B0604020202020204" pitchFamily="34" charset="0"/>
                        </a:rPr>
                        <a:t> 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double - </a:t>
                      </a:r>
                      <a:r>
                        <a:rPr lang="en-US" dirty="0" err="1" smtClean="0">
                          <a:latin typeface="Arial" panose="020B0604020202020204" pitchFamily="34" charset="0"/>
                          <a:cs typeface="Arial" panose="020B0604020202020204" pitchFamily="34" charset="0"/>
                        </a:rPr>
                        <a:t>exp</a:t>
                      </a:r>
                      <a:r>
                        <a:rPr lang="en-US" baseline="0" dirty="0" smtClean="0">
                          <a:latin typeface="Arial" panose="020B0604020202020204" pitchFamily="34" charset="0"/>
                          <a:cs typeface="Arial" panose="020B0604020202020204" pitchFamily="34" charset="0"/>
                        </a:rPr>
                        <a:t> notation; default precision of 6, 0 suppresses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g,</a:t>
                      </a:r>
                      <a:r>
                        <a:rPr lang="en-US" baseline="0" dirty="0" smtClean="0">
                          <a:latin typeface="Arial" panose="020B0604020202020204" pitchFamily="34" charset="0"/>
                          <a:cs typeface="Arial" panose="020B0604020202020204" pitchFamily="34" charset="0"/>
                        </a:rPr>
                        <a:t> G</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double – Use </a:t>
                      </a:r>
                      <a:r>
                        <a:rPr lang="en-US" baseline="0" dirty="0" smtClean="0">
                          <a:latin typeface="Arial" panose="020B0604020202020204" pitchFamily="34" charset="0"/>
                          <a:cs typeface="Arial" panose="020B0604020202020204" pitchFamily="34" charset="0"/>
                        </a:rPr>
                        <a:t>%f for &lt;10^4 or %e for &gt;10^4</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p</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void</a:t>
                      </a:r>
                      <a:r>
                        <a:rPr lang="en-US" baseline="0" dirty="0" smtClean="0">
                          <a:latin typeface="Arial" panose="020B0604020202020204" pitchFamily="34" charset="0"/>
                          <a:cs typeface="Arial" panose="020B0604020202020204" pitchFamily="34" charset="0"/>
                        </a:rPr>
                        <a:t> * - print output as a pointer, platform dependent</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n</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Number of characters generated</a:t>
                      </a:r>
                      <a:r>
                        <a:rPr lang="en-US" baseline="0" dirty="0" smtClean="0">
                          <a:latin typeface="Arial" panose="020B0604020202020204" pitchFamily="34" charset="0"/>
                          <a:cs typeface="Arial" panose="020B0604020202020204" pitchFamily="34" charset="0"/>
                        </a:rPr>
                        <a:t> so far; goes into output</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No</a:t>
                      </a:r>
                      <a:r>
                        <a:rPr lang="en-US" baseline="0" dirty="0" smtClean="0">
                          <a:latin typeface="Arial" panose="020B0604020202020204" pitchFamily="34" charset="0"/>
                          <a:cs typeface="Arial" panose="020B0604020202020204" pitchFamily="34" charset="0"/>
                        </a:rPr>
                        <a:t> conversion, put a % percent sign in the output</a:t>
                      </a:r>
                      <a:endParaRPr lang="en-US"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val="41830543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11162"/>
          </a:xfrm>
        </p:spPr>
        <p:txBody>
          <a:bodyPr/>
          <a:lstStyle/>
          <a:p>
            <a:r>
              <a:rPr lang="en-US" b="1" dirty="0" err="1">
                <a:latin typeface="Consolas" panose="020B0609020204030204" pitchFamily="49" charset="0"/>
                <a:cs typeface="Consolas" panose="020B0609020204030204" pitchFamily="49" charset="0"/>
              </a:rPr>
              <a:t>s</a:t>
            </a:r>
            <a:r>
              <a:rPr lang="en-US" b="1" dirty="0" err="1" smtClean="0">
                <a:latin typeface="Consolas" panose="020B0609020204030204" pitchFamily="49" charset="0"/>
                <a:cs typeface="Consolas" panose="020B0609020204030204" pitchFamily="49" charset="0"/>
              </a:rPr>
              <a:t>printf</a:t>
            </a:r>
            <a:r>
              <a:rPr lang="en-US" b="1" dirty="0" smtClean="0">
                <a:latin typeface="Consolas" panose="020B0609020204030204" pitchFamily="49" charset="0"/>
                <a:cs typeface="Consolas" panose="020B0609020204030204" pitchFamily="49" charset="0"/>
              </a:rPr>
              <a:t>()</a:t>
            </a:r>
            <a:r>
              <a:rPr lang="en-US" dirty="0" smtClean="0"/>
              <a:t> Conversion Specifiers</a:t>
            </a:r>
            <a:endParaRPr lang="en-US" dirty="0"/>
          </a:p>
        </p:txBody>
      </p:sp>
      <p:sp>
        <p:nvSpPr>
          <p:cNvPr id="4" name="AutoShape 2" descr="Types of Sound Waves | theDAWstudio.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Pulse Width Modulation (PWM) - Generation, Applications and Advant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2"/>
          <p:cNvSpPr>
            <a:spLocks noGrp="1"/>
          </p:cNvSpPr>
          <p:nvPr>
            <p:ph idx="1"/>
          </p:nvPr>
        </p:nvSpPr>
        <p:spPr>
          <a:xfrm>
            <a:off x="152400" y="457200"/>
            <a:ext cx="8686800" cy="564078"/>
          </a:xfrm>
        </p:spPr>
        <p:txBody>
          <a:bodyPr>
            <a:noAutofit/>
          </a:bodyPr>
          <a:lstStyle/>
          <a:p>
            <a:pPr marL="0" indent="0">
              <a:buNone/>
            </a:pPr>
            <a:r>
              <a:rPr lang="en-US" sz="2000" b="1" dirty="0" smtClean="0"/>
              <a:t>Below are the flags and what they do.</a:t>
            </a:r>
          </a:p>
        </p:txBody>
      </p:sp>
      <p:graphicFrame>
        <p:nvGraphicFramePr>
          <p:cNvPr id="3" name="Table 2"/>
          <p:cNvGraphicFramePr>
            <a:graphicFrameLocks noGrp="1"/>
          </p:cNvGraphicFramePr>
          <p:nvPr>
            <p:extLst>
              <p:ext uri="{D42A27DB-BD31-4B8C-83A1-F6EECF244321}">
                <p14:modId xmlns:p14="http://schemas.microsoft.com/office/powerpoint/2010/main" val="1119187273"/>
              </p:ext>
            </p:extLst>
          </p:nvPr>
        </p:nvGraphicFramePr>
        <p:xfrm>
          <a:off x="612772" y="1219200"/>
          <a:ext cx="7921628" cy="3317240"/>
        </p:xfrm>
        <a:graphic>
          <a:graphicData uri="http://schemas.openxmlformats.org/drawingml/2006/table">
            <a:tbl>
              <a:tblPr firstRow="1" bandRow="1">
                <a:tableStyleId>{5C22544A-7EE6-4342-B048-85BDC9FD1C3A}</a:tableStyleId>
              </a:tblPr>
              <a:tblGrid>
                <a:gridCol w="1743635"/>
                <a:gridCol w="6177993"/>
              </a:tblGrid>
              <a:tr h="370840">
                <a:tc>
                  <a:txBody>
                    <a:bodyPr/>
                    <a:lstStyle/>
                    <a:p>
                      <a:pPr algn="ctr"/>
                      <a:r>
                        <a:rPr lang="en-US" dirty="0" smtClean="0">
                          <a:latin typeface="Arial" panose="020B0604020202020204" pitchFamily="34" charset="0"/>
                          <a:cs typeface="Arial" panose="020B0604020202020204" pitchFamily="34" charset="0"/>
                        </a:rPr>
                        <a:t>Flag</a:t>
                      </a:r>
                      <a:endParaRPr lang="en-US" dirty="0">
                        <a:latin typeface="Arial" panose="020B0604020202020204" pitchFamily="34" charset="0"/>
                        <a:cs typeface="Arial" panose="020B0604020202020204" pitchFamily="34" charset="0"/>
                      </a:endParaRPr>
                    </a:p>
                  </a:txBody>
                  <a:tcPr/>
                </a:tc>
                <a:tc>
                  <a:txBody>
                    <a:bodyPr/>
                    <a:lstStyle/>
                    <a:p>
                      <a:pPr algn="ctr"/>
                      <a:r>
                        <a:rPr lang="en-US" dirty="0" smtClean="0">
                          <a:latin typeface="Arial" panose="020B0604020202020204" pitchFamily="34" charset="0"/>
                          <a:cs typeface="Arial" panose="020B0604020202020204" pitchFamily="34" charset="0"/>
                        </a:rPr>
                        <a:t>What it does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Left justification</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Always</a:t>
                      </a:r>
                      <a:r>
                        <a:rPr lang="en-US" baseline="0" dirty="0" smtClean="0">
                          <a:latin typeface="Arial" panose="020B0604020202020204" pitchFamily="34" charset="0"/>
                          <a:cs typeface="Arial" panose="020B0604020202020204" pitchFamily="34" charset="0"/>
                        </a:rPr>
                        <a:t> print number with a sign</a:t>
                      </a:r>
                      <a:endParaRPr lang="en-US" dirty="0">
                        <a:latin typeface="Arial" panose="020B0604020202020204" pitchFamily="34" charset="0"/>
                        <a:cs typeface="Arial" panose="020B0604020202020204" pitchFamily="34" charset="0"/>
                      </a:endParaRPr>
                    </a:p>
                  </a:txBody>
                  <a:tcPr/>
                </a:tc>
              </a:tr>
              <a:tr h="370840">
                <a:tc>
                  <a:txBody>
                    <a:bodyPr/>
                    <a:lstStyle/>
                    <a:p>
                      <a:r>
                        <a:rPr lang="en-US" i="1" dirty="0" err="1" smtClean="0">
                          <a:latin typeface="Arial" panose="020B0604020202020204" pitchFamily="34" charset="0"/>
                          <a:cs typeface="Arial" panose="020B0604020202020204" pitchFamily="34" charset="0"/>
                        </a:rPr>
                        <a:t>spc</a:t>
                      </a:r>
                      <a:r>
                        <a:rPr lang="en-US" baseline="0" dirty="0" smtClean="0">
                          <a:latin typeface="Arial" panose="020B0604020202020204" pitchFamily="34" charset="0"/>
                          <a:cs typeface="Arial" panose="020B0604020202020204" pitchFamily="34" charset="0"/>
                        </a:rPr>
                        <a:t> (space)</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Prefix a space if first character is not a sign</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0</a:t>
                      </a:r>
                      <a:r>
                        <a:rPr lang="en-US" baseline="0" dirty="0" smtClean="0">
                          <a:latin typeface="Arial" panose="020B0604020202020204" pitchFamily="34" charset="0"/>
                          <a:cs typeface="Arial" panose="020B0604020202020204" pitchFamily="34" charset="0"/>
                        </a:rPr>
                        <a:t> (zero)</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Zero fill left for numeric conversions</a:t>
                      </a:r>
                      <a:endParaRPr lang="en-US" dirty="0">
                        <a:latin typeface="Arial" panose="020B0604020202020204" pitchFamily="34" charset="0"/>
                        <a:cs typeface="Arial" panose="020B0604020202020204" pitchFamily="34" charset="0"/>
                      </a:endParaRPr>
                    </a:p>
                  </a:txBody>
                  <a:tcPr/>
                </a:tc>
              </a:tr>
              <a:tr h="370840">
                <a:tc>
                  <a:txBody>
                    <a:bodyPr/>
                    <a:lstStyle/>
                    <a:p>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txBody>
                  <a:tcPr/>
                </a:tc>
                <a:tc>
                  <a:txBody>
                    <a:bodyPr/>
                    <a:lstStyle/>
                    <a:p>
                      <a:r>
                        <a:rPr lang="en-US" dirty="0" smtClean="0">
                          <a:latin typeface="Arial" panose="020B0604020202020204" pitchFamily="34" charset="0"/>
                          <a:cs typeface="Arial" panose="020B0604020202020204" pitchFamily="34" charset="0"/>
                        </a:rPr>
                        <a:t>Alternate output form depending on conversion character</a:t>
                      </a:r>
                    </a:p>
                    <a:p>
                      <a:r>
                        <a:rPr lang="en-US" dirty="0" smtClean="0">
                          <a:latin typeface="Arial" panose="020B0604020202020204" pitchFamily="34" charset="0"/>
                          <a:cs typeface="Arial" panose="020B0604020202020204" pitchFamily="34" charset="0"/>
                        </a:rPr>
                        <a:t>o – first digit will be zero</a:t>
                      </a:r>
                    </a:p>
                    <a:p>
                      <a:r>
                        <a:rPr lang="en-US" dirty="0" smtClean="0">
                          <a:latin typeface="Arial" panose="020B0604020202020204" pitchFamily="34" charset="0"/>
                          <a:cs typeface="Arial" panose="020B0604020202020204" pitchFamily="34" charset="0"/>
                        </a:rPr>
                        <a:t>x or X – 0x</a:t>
                      </a:r>
                      <a:r>
                        <a:rPr lang="en-US" baseline="0" dirty="0" smtClean="0">
                          <a:latin typeface="Arial" panose="020B0604020202020204" pitchFamily="34" charset="0"/>
                          <a:cs typeface="Arial" panose="020B0604020202020204" pitchFamily="34" charset="0"/>
                        </a:rPr>
                        <a:t> or 0X (respectively) prefixed to non-zero results</a:t>
                      </a:r>
                    </a:p>
                    <a:p>
                      <a:r>
                        <a:rPr lang="en-US" baseline="0" dirty="0" smtClean="0">
                          <a:latin typeface="Arial" panose="020B0604020202020204" pitchFamily="34" charset="0"/>
                          <a:cs typeface="Arial" panose="020B0604020202020204" pitchFamily="34" charset="0"/>
                        </a:rPr>
                        <a:t>e, E, f, g and G – Output will always have a decimal point</a:t>
                      </a:r>
                    </a:p>
                    <a:p>
                      <a:r>
                        <a:rPr lang="en-US" baseline="0" dirty="0" smtClean="0">
                          <a:latin typeface="Arial" panose="020B0604020202020204" pitchFamily="34" charset="0"/>
                          <a:cs typeface="Arial" panose="020B0604020202020204" pitchFamily="34" charset="0"/>
                        </a:rPr>
                        <a:t>g and G – trailing zeroes will never be removed</a:t>
                      </a:r>
                      <a:endParaRPr lang="en-US" dirty="0">
                        <a:latin typeface="Arial" panose="020B0604020202020204" pitchFamily="34" charset="0"/>
                        <a:cs typeface="Arial" panose="020B0604020202020204" pitchFamily="34" charset="0"/>
                      </a:endParaRPr>
                    </a:p>
                  </a:txBody>
                  <a:tcPr/>
                </a:tc>
              </a:tr>
            </a:tbl>
          </a:graphicData>
        </a:graphic>
      </p:graphicFrame>
    </p:spTree>
    <p:extLst>
      <p:ext uri="{BB962C8B-B14F-4D97-AF65-F5344CB8AC3E}">
        <p14:creationId xmlns:p14="http://schemas.microsoft.com/office/powerpoint/2010/main" val="40664036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563562"/>
          </a:xfrm>
        </p:spPr>
        <p:txBody>
          <a:bodyPr/>
          <a:lstStyle/>
          <a:p>
            <a:r>
              <a:rPr lang="en-US" sz="2800" dirty="0" smtClean="0"/>
              <a:t>Lesson Plan Overview</a:t>
            </a:r>
            <a:endParaRPr lang="en-US" sz="2800" dirty="0"/>
          </a:p>
        </p:txBody>
      </p:sp>
      <p:sp>
        <p:nvSpPr>
          <p:cNvPr id="3" name="Content Placeholder 2"/>
          <p:cNvSpPr>
            <a:spLocks noGrp="1"/>
          </p:cNvSpPr>
          <p:nvPr>
            <p:ph sz="half" idx="1"/>
          </p:nvPr>
        </p:nvSpPr>
        <p:spPr>
          <a:xfrm>
            <a:off x="228600" y="609600"/>
            <a:ext cx="4267200" cy="6096000"/>
          </a:xfrm>
        </p:spPr>
        <p:txBody>
          <a:bodyPr>
            <a:noAutofit/>
          </a:bodyPr>
          <a:lstStyle/>
          <a:p>
            <a:pPr marL="0" indent="0">
              <a:buNone/>
            </a:pPr>
            <a:r>
              <a:rPr lang="en-US" sz="1000" b="1" dirty="0"/>
              <a:t>Lesson </a:t>
            </a:r>
            <a:r>
              <a:rPr lang="en-US" sz="1000" b="1" dirty="0" smtClean="0"/>
              <a:t>1: 7Feb23 – Review, Addressing, and Pointers</a:t>
            </a:r>
            <a:endParaRPr lang="en-US" sz="1000" dirty="0"/>
          </a:p>
          <a:p>
            <a:pPr lvl="0"/>
            <a:r>
              <a:rPr lang="en-US" sz="900" dirty="0" smtClean="0"/>
              <a:t>Overview </a:t>
            </a:r>
            <a:r>
              <a:rPr lang="en-US" sz="900" dirty="0"/>
              <a:t>of lesson plan</a:t>
            </a:r>
          </a:p>
          <a:p>
            <a:pPr lvl="0"/>
            <a:r>
              <a:rPr lang="en-US" sz="900" dirty="0" smtClean="0"/>
              <a:t>Class Exercise: Validation of sketch uploading</a:t>
            </a:r>
          </a:p>
          <a:p>
            <a:pPr lvl="0"/>
            <a:r>
              <a:rPr lang="en-US" sz="900" dirty="0" smtClean="0"/>
              <a:t>Class Exercise: Validation of binary create and upload</a:t>
            </a:r>
          </a:p>
          <a:p>
            <a:pPr lvl="0"/>
            <a:r>
              <a:rPr lang="en-US" sz="900" dirty="0" smtClean="0"/>
              <a:t>More on the Preprocessor</a:t>
            </a:r>
          </a:p>
          <a:p>
            <a:pPr lvl="0"/>
            <a:r>
              <a:rPr lang="en-US" sz="900" dirty="0" smtClean="0"/>
              <a:t>Memory Organization and Variables</a:t>
            </a:r>
          </a:p>
          <a:p>
            <a:r>
              <a:rPr lang="en-US" sz="900" dirty="0" smtClean="0"/>
              <a:t>Review of addressing and pointers</a:t>
            </a:r>
            <a:endParaRPr lang="en-US" sz="900" dirty="0"/>
          </a:p>
          <a:p>
            <a:pPr lvl="0"/>
            <a:r>
              <a:rPr lang="en-US" sz="900" dirty="0"/>
              <a:t>Using pointers </a:t>
            </a:r>
            <a:r>
              <a:rPr lang="en-US" sz="900" dirty="0" smtClean="0"/>
              <a:t>to </a:t>
            </a:r>
            <a:r>
              <a:rPr lang="en-US" sz="900" dirty="0"/>
              <a:t>variables</a:t>
            </a:r>
          </a:p>
          <a:p>
            <a:r>
              <a:rPr lang="en-US" sz="900" dirty="0"/>
              <a:t>Declaring pointers in function </a:t>
            </a:r>
            <a:r>
              <a:rPr lang="en-US" sz="900" dirty="0" smtClean="0"/>
              <a:t>calls</a:t>
            </a:r>
            <a:endParaRPr lang="en-US" sz="900" dirty="0"/>
          </a:p>
          <a:p>
            <a:pPr lvl="0"/>
            <a:r>
              <a:rPr lang="en-US" sz="900" dirty="0" smtClean="0"/>
              <a:t>Call-by-value Function Calls</a:t>
            </a:r>
          </a:p>
          <a:p>
            <a:pPr lvl="0"/>
            <a:r>
              <a:rPr lang="en-US" sz="900" dirty="0" smtClean="0"/>
              <a:t>Call-by-reference Function Calls</a:t>
            </a:r>
          </a:p>
          <a:p>
            <a:pPr marL="0" indent="0">
              <a:buNone/>
            </a:pPr>
            <a:r>
              <a:rPr lang="en-US" sz="1000" b="1" dirty="0" smtClean="0"/>
              <a:t>Lesson 2: 14Feb23 </a:t>
            </a:r>
            <a:r>
              <a:rPr lang="en-US" sz="1000" b="1" dirty="0"/>
              <a:t>– </a:t>
            </a:r>
            <a:r>
              <a:rPr lang="en-US" sz="1000" b="1" dirty="0" smtClean="0"/>
              <a:t>More Gory Details</a:t>
            </a:r>
            <a:endParaRPr lang="en-US" sz="1000" dirty="0"/>
          </a:p>
          <a:p>
            <a:r>
              <a:rPr lang="en-US" sz="900" dirty="0" smtClean="0"/>
              <a:t>Class Exercise: Call-by-reference variables</a:t>
            </a:r>
          </a:p>
          <a:p>
            <a:r>
              <a:rPr lang="en-US" sz="900" dirty="0" smtClean="0"/>
              <a:t>Introduction </a:t>
            </a:r>
            <a:r>
              <a:rPr lang="en-US" sz="900" dirty="0"/>
              <a:t>to Complex Data </a:t>
            </a:r>
            <a:r>
              <a:rPr lang="en-US" sz="900" dirty="0" smtClean="0"/>
              <a:t>Structures</a:t>
            </a:r>
            <a:endParaRPr lang="en-US" sz="900" dirty="0"/>
          </a:p>
          <a:p>
            <a:pPr lvl="0"/>
            <a:r>
              <a:rPr lang="en-US" sz="900" dirty="0" smtClean="0"/>
              <a:t>Using complex data structures</a:t>
            </a:r>
          </a:p>
          <a:p>
            <a:pPr lvl="0"/>
            <a:r>
              <a:rPr lang="en-US" sz="900" dirty="0" smtClean="0"/>
              <a:t>Storage declarations and Arduino</a:t>
            </a:r>
            <a:endParaRPr lang="en-US" sz="1000" dirty="0" smtClean="0"/>
          </a:p>
          <a:p>
            <a:pPr marL="0" indent="0">
              <a:buNone/>
            </a:pPr>
            <a:r>
              <a:rPr lang="en-US" sz="1000" b="1" dirty="0"/>
              <a:t>Lesson </a:t>
            </a:r>
            <a:r>
              <a:rPr lang="en-US" sz="1000" b="1" dirty="0" smtClean="0"/>
              <a:t>3: 21Feb23 </a:t>
            </a:r>
            <a:r>
              <a:rPr lang="en-US" sz="1000" b="1" dirty="0"/>
              <a:t>– </a:t>
            </a:r>
            <a:r>
              <a:rPr lang="en-US" sz="1000" b="1" dirty="0" smtClean="0"/>
              <a:t>Fonts Redux</a:t>
            </a:r>
            <a:endParaRPr lang="en-US" sz="1000" dirty="0"/>
          </a:p>
          <a:p>
            <a:pPr lvl="0"/>
            <a:r>
              <a:rPr lang="en-US" sz="900" dirty="0" err="1" smtClean="0"/>
              <a:t>MD_Parola</a:t>
            </a:r>
            <a:r>
              <a:rPr lang="en-US" sz="900" dirty="0" smtClean="0"/>
              <a:t> library font usage review</a:t>
            </a:r>
          </a:p>
          <a:p>
            <a:pPr lvl="0"/>
            <a:r>
              <a:rPr lang="en-US" sz="900" dirty="0" smtClean="0"/>
              <a:t>The </a:t>
            </a:r>
            <a:r>
              <a:rPr lang="en-US" sz="900" dirty="0" err="1" smtClean="0"/>
              <a:t>MD_Parola</a:t>
            </a:r>
            <a:r>
              <a:rPr lang="en-US" sz="900" dirty="0" smtClean="0"/>
              <a:t> font format</a:t>
            </a:r>
          </a:p>
          <a:p>
            <a:pPr lvl="0"/>
            <a:r>
              <a:rPr lang="en-US" sz="900" dirty="0" smtClean="0"/>
              <a:t>Designing your own fonts</a:t>
            </a:r>
          </a:p>
          <a:p>
            <a:pPr lvl="0"/>
            <a:r>
              <a:rPr lang="en-US" sz="900" dirty="0" smtClean="0"/>
              <a:t>Declaring your own fonts</a:t>
            </a:r>
          </a:p>
          <a:p>
            <a:pPr lvl="0"/>
            <a:r>
              <a:rPr lang="en-US" sz="900" dirty="0" smtClean="0"/>
              <a:t>Using your own fonts with </a:t>
            </a:r>
            <a:r>
              <a:rPr lang="en-US" sz="900" dirty="0" err="1" smtClean="0"/>
              <a:t>MD_Parola</a:t>
            </a:r>
            <a:endParaRPr lang="en-US" sz="1000" b="1" dirty="0" smtClean="0"/>
          </a:p>
          <a:p>
            <a:pPr marL="0" indent="0">
              <a:buNone/>
            </a:pPr>
            <a:r>
              <a:rPr lang="en-US" sz="1000" b="1" dirty="0"/>
              <a:t>Lesson </a:t>
            </a:r>
            <a:r>
              <a:rPr lang="en-US" sz="1000" b="1" dirty="0" smtClean="0"/>
              <a:t>4: 28Feb23 </a:t>
            </a:r>
            <a:r>
              <a:rPr lang="en-US" sz="1000" b="1" dirty="0"/>
              <a:t>– </a:t>
            </a:r>
            <a:r>
              <a:rPr lang="en-US" sz="1000" b="1" dirty="0" smtClean="0"/>
              <a:t>Intro to Visual Studio Code</a:t>
            </a:r>
            <a:endParaRPr lang="en-US" sz="1000" dirty="0"/>
          </a:p>
          <a:p>
            <a:pPr lvl="0"/>
            <a:r>
              <a:rPr lang="en-US" sz="1000" dirty="0"/>
              <a:t>I</a:t>
            </a:r>
            <a:r>
              <a:rPr lang="en-US" sz="900" dirty="0"/>
              <a:t>ntroduction to </a:t>
            </a:r>
            <a:r>
              <a:rPr lang="en-US" sz="900" dirty="0" smtClean="0"/>
              <a:t>VSC</a:t>
            </a:r>
            <a:endParaRPr lang="en-US" sz="900" dirty="0"/>
          </a:p>
          <a:p>
            <a:pPr lvl="0"/>
            <a:r>
              <a:rPr lang="en-US" sz="900" dirty="0"/>
              <a:t>https://</a:t>
            </a:r>
            <a:r>
              <a:rPr lang="en-US" sz="900" dirty="0" smtClean="0"/>
              <a:t>code.visualstudio.com/docs/introvideos/overview</a:t>
            </a:r>
          </a:p>
          <a:p>
            <a:pPr lvl="0"/>
            <a:r>
              <a:rPr lang="en-US" sz="900" dirty="0" err="1" smtClean="0"/>
              <a:t>VSCode</a:t>
            </a:r>
            <a:r>
              <a:rPr lang="en-US" sz="900" dirty="0" smtClean="0"/>
              <a:t> Installation</a:t>
            </a:r>
          </a:p>
          <a:p>
            <a:pPr lvl="0"/>
            <a:r>
              <a:rPr lang="en-US" sz="900" dirty="0" err="1" smtClean="0"/>
              <a:t>VSCode</a:t>
            </a:r>
            <a:r>
              <a:rPr lang="en-US" sz="900" dirty="0" smtClean="0"/>
              <a:t> Integration with Arduino and ESP8266</a:t>
            </a:r>
            <a:endParaRPr lang="en-US" sz="1000" dirty="0" smtClean="0"/>
          </a:p>
          <a:p>
            <a:pPr marL="0" indent="0">
              <a:buNone/>
            </a:pPr>
            <a:r>
              <a:rPr lang="en-US" sz="1000" b="1" dirty="0" smtClean="0"/>
              <a:t>Lesson 5: 7Mar23 – Filesystems</a:t>
            </a:r>
            <a:endParaRPr lang="en-US" sz="1000" dirty="0"/>
          </a:p>
          <a:p>
            <a:pPr lvl="0"/>
            <a:r>
              <a:rPr lang="en-US" sz="900" dirty="0" smtClean="0"/>
              <a:t>Introduction to mass storage filesystems</a:t>
            </a:r>
            <a:endParaRPr lang="en-US" sz="900" dirty="0"/>
          </a:p>
          <a:p>
            <a:pPr lvl="0"/>
            <a:r>
              <a:rPr lang="en-US" sz="900" dirty="0" smtClean="0"/>
              <a:t>The SD FAT, FAT16, and  FAT32 filesystems</a:t>
            </a:r>
            <a:endParaRPr lang="en-US" sz="900" dirty="0"/>
          </a:p>
          <a:p>
            <a:pPr lvl="0"/>
            <a:r>
              <a:rPr lang="en-US" sz="900" dirty="0" smtClean="0"/>
              <a:t>The </a:t>
            </a:r>
            <a:r>
              <a:rPr lang="en-US" sz="900" dirty="0" err="1" smtClean="0"/>
              <a:t>exFAT</a:t>
            </a:r>
            <a:r>
              <a:rPr lang="en-US" sz="900" dirty="0" smtClean="0"/>
              <a:t> filesystem</a:t>
            </a:r>
            <a:endParaRPr lang="en-US" sz="900" dirty="0"/>
          </a:p>
          <a:p>
            <a:pPr lvl="0"/>
            <a:r>
              <a:rPr lang="en-US" sz="900" dirty="0" smtClean="0"/>
              <a:t>Introduction to SPIFFS</a:t>
            </a:r>
            <a:endParaRPr lang="en-US" sz="900" dirty="0"/>
          </a:p>
          <a:p>
            <a:pPr lvl="0"/>
            <a:r>
              <a:rPr lang="en-US" sz="900" dirty="0" smtClean="0"/>
              <a:t>Class Exercise: Using SPIFFS</a:t>
            </a:r>
            <a:endParaRPr lang="en-US" sz="1000" dirty="0" smtClean="0"/>
          </a:p>
        </p:txBody>
      </p:sp>
      <p:sp>
        <p:nvSpPr>
          <p:cNvPr id="4" name="Content Placeholder 3"/>
          <p:cNvSpPr>
            <a:spLocks noGrp="1"/>
          </p:cNvSpPr>
          <p:nvPr>
            <p:ph sz="half" idx="2"/>
          </p:nvPr>
        </p:nvSpPr>
        <p:spPr>
          <a:xfrm>
            <a:off x="4648200" y="609600"/>
            <a:ext cx="4038600" cy="5867400"/>
          </a:xfrm>
        </p:spPr>
        <p:txBody>
          <a:bodyPr>
            <a:noAutofit/>
          </a:bodyPr>
          <a:lstStyle/>
          <a:p>
            <a:pPr marL="0" indent="0">
              <a:buNone/>
            </a:pPr>
            <a:r>
              <a:rPr lang="en-US" sz="1050" b="1" dirty="0"/>
              <a:t>Lesson 6</a:t>
            </a:r>
            <a:r>
              <a:rPr lang="en-US" sz="1050" b="1" dirty="0" smtClean="0"/>
              <a:t>: 21Mar23 </a:t>
            </a:r>
            <a:r>
              <a:rPr lang="en-US" sz="1050" b="1" dirty="0"/>
              <a:t>– </a:t>
            </a:r>
            <a:r>
              <a:rPr lang="en-US" sz="1050" b="1" dirty="0" err="1"/>
              <a:t>WiFi</a:t>
            </a:r>
            <a:endParaRPr lang="en-US" sz="1050" dirty="0"/>
          </a:p>
          <a:p>
            <a:pPr lvl="0"/>
            <a:r>
              <a:rPr lang="en-US" sz="900" dirty="0"/>
              <a:t>Review of </a:t>
            </a:r>
            <a:r>
              <a:rPr lang="en-US" sz="900" dirty="0" err="1"/>
              <a:t>WiFi</a:t>
            </a:r>
            <a:r>
              <a:rPr lang="en-US" sz="900" dirty="0"/>
              <a:t> </a:t>
            </a:r>
            <a:r>
              <a:rPr lang="en-US" sz="900" dirty="0" smtClean="0"/>
              <a:t>technology (but no gory details)</a:t>
            </a:r>
            <a:endParaRPr lang="en-US" sz="900" dirty="0"/>
          </a:p>
          <a:p>
            <a:pPr lvl="0"/>
            <a:r>
              <a:rPr lang="en-US" sz="900" dirty="0"/>
              <a:t>Class Exercise: </a:t>
            </a:r>
            <a:r>
              <a:rPr lang="en-US" sz="900" dirty="0" smtClean="0"/>
              <a:t>Review of </a:t>
            </a:r>
            <a:r>
              <a:rPr lang="en-US" sz="900" dirty="0" err="1"/>
              <a:t>WiFi</a:t>
            </a:r>
            <a:r>
              <a:rPr lang="en-US" sz="900" dirty="0"/>
              <a:t> </a:t>
            </a:r>
            <a:r>
              <a:rPr lang="en-US" sz="900" i="1" dirty="0"/>
              <a:t>access</a:t>
            </a:r>
            <a:r>
              <a:rPr lang="en-US" sz="900" dirty="0"/>
              <a:t> with </a:t>
            </a:r>
            <a:r>
              <a:rPr lang="en-US" sz="900" dirty="0" err="1" smtClean="0"/>
              <a:t>WiFi</a:t>
            </a:r>
            <a:r>
              <a:rPr lang="en-US" sz="900" dirty="0" smtClean="0"/>
              <a:t> Manager</a:t>
            </a:r>
          </a:p>
          <a:p>
            <a:pPr lvl="0"/>
            <a:r>
              <a:rPr lang="en-US" sz="900" dirty="0" smtClean="0"/>
              <a:t>Web server and client HTTP architecture</a:t>
            </a:r>
            <a:endParaRPr lang="en-US" sz="900" dirty="0"/>
          </a:p>
          <a:p>
            <a:pPr lvl="0"/>
            <a:r>
              <a:rPr lang="en-US" sz="900" dirty="0" smtClean="0"/>
              <a:t>Introduction to HTML</a:t>
            </a:r>
            <a:endParaRPr lang="en-US" sz="900" dirty="0"/>
          </a:p>
          <a:p>
            <a:pPr lvl="0"/>
            <a:r>
              <a:rPr lang="en-US" sz="900" dirty="0" smtClean="0"/>
              <a:t>Creating a basic ESP8266 web server</a:t>
            </a:r>
            <a:endParaRPr lang="en-US" sz="900" dirty="0"/>
          </a:p>
          <a:p>
            <a:pPr marL="0" indent="0">
              <a:buNone/>
            </a:pPr>
            <a:r>
              <a:rPr lang="en-US" sz="1050" b="1" dirty="0" smtClean="0"/>
              <a:t>Lesson 7: 28Mar23 </a:t>
            </a:r>
            <a:r>
              <a:rPr lang="en-US" sz="1050" b="1" dirty="0"/>
              <a:t>– Web Technology</a:t>
            </a:r>
            <a:endParaRPr lang="en-US" sz="1050" dirty="0"/>
          </a:p>
          <a:p>
            <a:pPr lvl="0"/>
            <a:r>
              <a:rPr lang="en-US" sz="900" dirty="0" smtClean="0"/>
              <a:t>More on HTML tags</a:t>
            </a:r>
          </a:p>
          <a:p>
            <a:pPr lvl="0"/>
            <a:r>
              <a:rPr lang="en-US" sz="900" dirty="0" smtClean="0"/>
              <a:t>HTTP and Mime Types</a:t>
            </a:r>
          </a:p>
          <a:p>
            <a:pPr lvl="0"/>
            <a:r>
              <a:rPr lang="en-US" sz="900" dirty="0" smtClean="0"/>
              <a:t>Using SPIFFS</a:t>
            </a:r>
          </a:p>
          <a:p>
            <a:pPr lvl="0"/>
            <a:r>
              <a:rPr lang="en-US" sz="900" dirty="0" smtClean="0"/>
              <a:t>Class Exercise: Display A Web Page</a:t>
            </a:r>
          </a:p>
          <a:p>
            <a:pPr marL="0" indent="0">
              <a:buNone/>
            </a:pPr>
            <a:r>
              <a:rPr lang="en-US" sz="1050" b="1" dirty="0" smtClean="0"/>
              <a:t>Lesson 8: 4Apr23 </a:t>
            </a:r>
            <a:r>
              <a:rPr lang="en-US" sz="1050" b="1" dirty="0"/>
              <a:t>– </a:t>
            </a:r>
            <a:r>
              <a:rPr lang="en-US" sz="1050" b="1" dirty="0" smtClean="0"/>
              <a:t>Doing More With Web Servers</a:t>
            </a:r>
            <a:endParaRPr lang="en-US" sz="1050" b="1" dirty="0"/>
          </a:p>
          <a:p>
            <a:r>
              <a:rPr lang="en-US" sz="900" dirty="0" smtClean="0"/>
              <a:t>HTML Form Data</a:t>
            </a:r>
          </a:p>
          <a:p>
            <a:r>
              <a:rPr lang="en-US" sz="900" dirty="0" smtClean="0"/>
              <a:t>Asynchronous Web Server Installation</a:t>
            </a:r>
          </a:p>
          <a:p>
            <a:r>
              <a:rPr lang="en-US" sz="900" dirty="0" smtClean="0"/>
              <a:t>Class Exercise: Displaying Sensor Data With </a:t>
            </a:r>
            <a:r>
              <a:rPr lang="en-US" sz="900" dirty="0" err="1" smtClean="0"/>
              <a:t>Async</a:t>
            </a:r>
            <a:r>
              <a:rPr lang="en-US" sz="900" dirty="0" smtClean="0"/>
              <a:t> Web Server</a:t>
            </a:r>
          </a:p>
          <a:p>
            <a:r>
              <a:rPr lang="en-US" sz="900" dirty="0" smtClean="0"/>
              <a:t>Class Exercise: Retrieving Form Data with </a:t>
            </a:r>
            <a:r>
              <a:rPr lang="en-US" sz="900" dirty="0" err="1" smtClean="0"/>
              <a:t>Async</a:t>
            </a:r>
            <a:r>
              <a:rPr lang="en-US" sz="900" dirty="0" smtClean="0"/>
              <a:t> Web Server</a:t>
            </a:r>
          </a:p>
          <a:p>
            <a:pPr marL="0" indent="0">
              <a:buNone/>
            </a:pPr>
            <a:r>
              <a:rPr lang="en-US" sz="1000" b="1" dirty="0"/>
              <a:t>Lesson </a:t>
            </a:r>
            <a:r>
              <a:rPr lang="en-US" sz="1000" b="1" dirty="0" smtClean="0"/>
              <a:t>9: 11Apr23 </a:t>
            </a:r>
            <a:r>
              <a:rPr lang="en-US" sz="1000" b="1" dirty="0"/>
              <a:t>– </a:t>
            </a:r>
            <a:r>
              <a:rPr lang="en-US" sz="1000" b="1" dirty="0" err="1" smtClean="0"/>
              <a:t>Wifi</a:t>
            </a:r>
            <a:r>
              <a:rPr lang="en-US" sz="1000" b="1" dirty="0" smtClean="0"/>
              <a:t> Manager, API’s, Web Scraping</a:t>
            </a:r>
            <a:endParaRPr lang="en-US" sz="1000" dirty="0" smtClean="0"/>
          </a:p>
          <a:p>
            <a:r>
              <a:rPr lang="en-US" sz="1050" dirty="0" smtClean="0"/>
              <a:t>Class </a:t>
            </a:r>
            <a:r>
              <a:rPr lang="en-US" sz="1050" dirty="0"/>
              <a:t>Exercise: Displaying form data with </a:t>
            </a:r>
            <a:r>
              <a:rPr lang="en-US" sz="1050" dirty="0" err="1"/>
              <a:t>MD_Parola</a:t>
            </a:r>
            <a:endParaRPr lang="en-US" sz="1050" dirty="0"/>
          </a:p>
          <a:p>
            <a:r>
              <a:rPr lang="en-US" sz="1050" dirty="0" smtClean="0"/>
              <a:t>APIs</a:t>
            </a:r>
          </a:p>
          <a:p>
            <a:r>
              <a:rPr lang="en-US" sz="1050" dirty="0" smtClean="0"/>
              <a:t>Web Scraping</a:t>
            </a:r>
          </a:p>
          <a:p>
            <a:pPr marL="0" indent="0">
              <a:buNone/>
            </a:pPr>
            <a:r>
              <a:rPr lang="en-US" sz="900" b="1" dirty="0"/>
              <a:t>Lesson 10: 18Apr23 – </a:t>
            </a:r>
            <a:r>
              <a:rPr lang="en-US" sz="900" b="1" dirty="0" smtClean="0"/>
              <a:t>JSON and REST API’s</a:t>
            </a:r>
            <a:endParaRPr lang="en-US" sz="900" dirty="0"/>
          </a:p>
          <a:p>
            <a:r>
              <a:rPr lang="en-US" sz="1000" dirty="0" smtClean="0"/>
              <a:t>Introduction to JSON</a:t>
            </a:r>
            <a:endParaRPr lang="en-US" sz="1000" dirty="0"/>
          </a:p>
          <a:p>
            <a:r>
              <a:rPr lang="en-US" sz="1000" dirty="0" smtClean="0"/>
              <a:t>Using JSON with Arduino</a:t>
            </a:r>
            <a:endParaRPr lang="en-US" sz="1000" dirty="0"/>
          </a:p>
          <a:p>
            <a:r>
              <a:rPr lang="en-US" sz="1000" dirty="0" smtClean="0"/>
              <a:t>Using REST with Arduino</a:t>
            </a:r>
            <a:endParaRPr lang="en-US" sz="1000" b="1" dirty="0" smtClean="0"/>
          </a:p>
          <a:p>
            <a:pPr marL="0" indent="0">
              <a:buNone/>
            </a:pPr>
            <a:r>
              <a:rPr lang="en-US" sz="1000" b="1" dirty="0" smtClean="0"/>
              <a:t>Lesson 11: 25Apr23 </a:t>
            </a:r>
            <a:r>
              <a:rPr lang="en-US" sz="1000" b="1" dirty="0"/>
              <a:t>– Internet Access</a:t>
            </a:r>
            <a:endParaRPr lang="en-US" sz="1000" dirty="0"/>
          </a:p>
          <a:p>
            <a:r>
              <a:rPr lang="en-US" sz="1050" dirty="0" err="1" smtClean="0"/>
              <a:t>Git</a:t>
            </a:r>
            <a:r>
              <a:rPr lang="en-US" sz="1050" dirty="0" smtClean="0"/>
              <a:t> and </a:t>
            </a:r>
            <a:r>
              <a:rPr lang="en-US" sz="1050" dirty="0" err="1" smtClean="0"/>
              <a:t>Git</a:t>
            </a:r>
            <a:r>
              <a:rPr lang="en-US" sz="1050" dirty="0" err="1" smtClean="0"/>
              <a:t>hub</a:t>
            </a:r>
            <a:r>
              <a:rPr lang="en-US" sz="1050" dirty="0" smtClean="0"/>
              <a:t> Quick Tour</a:t>
            </a:r>
          </a:p>
          <a:p>
            <a:r>
              <a:rPr lang="en-US" sz="1050" dirty="0" smtClean="0"/>
              <a:t>Class Exercise – Marquee </a:t>
            </a:r>
            <a:r>
              <a:rPr lang="en-US" sz="1050" dirty="0" err="1" smtClean="0"/>
              <a:t>Scroller</a:t>
            </a:r>
            <a:r>
              <a:rPr lang="en-US" sz="1050" dirty="0" smtClean="0"/>
              <a:t> Software</a:t>
            </a:r>
            <a:endParaRPr lang="en-US" sz="1050" dirty="0"/>
          </a:p>
          <a:p>
            <a:r>
              <a:rPr lang="en-US" sz="1050" dirty="0"/>
              <a:t>Obtaining weather information from the </a:t>
            </a:r>
            <a:r>
              <a:rPr lang="en-US" sz="1050" dirty="0" smtClean="0"/>
              <a:t>Internet</a:t>
            </a:r>
          </a:p>
          <a:p>
            <a:r>
              <a:rPr lang="en-US" sz="1050" dirty="0" smtClean="0"/>
              <a:t>Class Exercise: Obtaining weather and news API keys</a:t>
            </a:r>
            <a:endParaRPr lang="en-US" sz="1050" dirty="0"/>
          </a:p>
          <a:p>
            <a:r>
              <a:rPr lang="en-US" sz="1050" dirty="0"/>
              <a:t>Class Exercise: </a:t>
            </a:r>
            <a:r>
              <a:rPr lang="en-US" sz="1050" dirty="0" smtClean="0"/>
              <a:t>Getting and displaying </a:t>
            </a:r>
            <a:r>
              <a:rPr lang="en-US" sz="1050" dirty="0"/>
              <a:t>weather information</a:t>
            </a:r>
            <a:endParaRPr lang="en-US" sz="1050" b="1" dirty="0"/>
          </a:p>
          <a:p>
            <a:pPr marL="0" indent="0">
              <a:buNone/>
            </a:pPr>
            <a:r>
              <a:rPr lang="en-US" sz="1050" b="1" dirty="0" smtClean="0"/>
              <a:t>Lesson 12: 2May23 </a:t>
            </a:r>
            <a:r>
              <a:rPr lang="en-US" sz="1050" b="1" dirty="0"/>
              <a:t>– </a:t>
            </a:r>
            <a:r>
              <a:rPr lang="en-US" sz="1050" b="1" dirty="0" err="1" smtClean="0"/>
              <a:t>IoT</a:t>
            </a:r>
            <a:r>
              <a:rPr lang="en-US" sz="1050" b="1" dirty="0" smtClean="0"/>
              <a:t> Messaging and MQTT</a:t>
            </a:r>
            <a:endParaRPr lang="en-US" sz="1050" b="1" dirty="0"/>
          </a:p>
          <a:p>
            <a:r>
              <a:rPr lang="en-US" sz="900" dirty="0" smtClean="0"/>
              <a:t>Introduction to </a:t>
            </a:r>
            <a:r>
              <a:rPr lang="en-US" sz="900" dirty="0" err="1" smtClean="0"/>
              <a:t>IoT</a:t>
            </a:r>
            <a:r>
              <a:rPr lang="en-US" sz="900" dirty="0" smtClean="0"/>
              <a:t> network messaging and MQTT</a:t>
            </a:r>
            <a:endParaRPr lang="en-US" sz="900" dirty="0"/>
          </a:p>
          <a:p>
            <a:r>
              <a:rPr lang="en-US" sz="900" dirty="0" smtClean="0"/>
              <a:t>Subscribing to an MQTT service</a:t>
            </a:r>
            <a:endParaRPr lang="en-US" sz="900" dirty="0"/>
          </a:p>
          <a:p>
            <a:r>
              <a:rPr lang="en-US" sz="900" dirty="0" smtClean="0"/>
              <a:t>Publishing to an MQTT service</a:t>
            </a:r>
            <a:endParaRPr lang="en-US" sz="900" dirty="0"/>
          </a:p>
          <a:p>
            <a:r>
              <a:rPr lang="en-US" sz="900" dirty="0" smtClean="0"/>
              <a:t>Class Exercise: Using MQTT and </a:t>
            </a:r>
            <a:r>
              <a:rPr lang="en-US" sz="900" dirty="0" err="1" smtClean="0"/>
              <a:t>WiFi</a:t>
            </a:r>
            <a:endParaRPr lang="en-US" sz="900" dirty="0"/>
          </a:p>
          <a:p>
            <a:r>
              <a:rPr lang="en-US" sz="1000" dirty="0" smtClean="0"/>
              <a:t>Trimester Review and Graduation</a:t>
            </a:r>
            <a:endParaRPr lang="en-US" sz="1000" dirty="0"/>
          </a:p>
        </p:txBody>
      </p:sp>
    </p:spTree>
    <p:extLst>
      <p:ext uri="{BB962C8B-B14F-4D97-AF65-F5344CB8AC3E}">
        <p14:creationId xmlns:p14="http://schemas.microsoft.com/office/powerpoint/2010/main" val="3835743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Arrow Connector 48"/>
          <p:cNvCxnSpPr/>
          <p:nvPr/>
        </p:nvCxnSpPr>
        <p:spPr>
          <a:xfrm>
            <a:off x="4572000" y="3379351"/>
            <a:ext cx="0" cy="1040249"/>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19" idx="3"/>
          </p:cNvCxnSpPr>
          <p:nvPr/>
        </p:nvCxnSpPr>
        <p:spPr>
          <a:xfrm flipH="1">
            <a:off x="3733800" y="2819400"/>
            <a:ext cx="762000" cy="130805"/>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cxnSp>
        <p:nvCxnSpPr>
          <p:cNvPr id="9" name="Elbow Connector 8"/>
          <p:cNvCxnSpPr/>
          <p:nvPr/>
        </p:nvCxnSpPr>
        <p:spPr>
          <a:xfrm rot="10800000" flipV="1">
            <a:off x="3505200" y="3230601"/>
            <a:ext cx="1143000" cy="1135318"/>
          </a:xfrm>
          <a:prstGeom prst="bentConnector3">
            <a:avLst>
              <a:gd name="adj1" fmla="val 50000"/>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46038"/>
            <a:ext cx="8229600" cy="411162"/>
          </a:xfrm>
        </p:spPr>
        <p:txBody>
          <a:bodyPr/>
          <a:lstStyle/>
          <a:p>
            <a:r>
              <a:rPr lang="en-US" sz="2800" dirty="0" smtClean="0"/>
              <a:t>Flash Drive Contents Reminder</a:t>
            </a:r>
            <a:endParaRPr lang="en-US" sz="2800" dirty="0"/>
          </a:p>
        </p:txBody>
      </p:sp>
      <p:sp>
        <p:nvSpPr>
          <p:cNvPr id="5" name="TextBox 4"/>
          <p:cNvSpPr txBox="1"/>
          <p:nvPr/>
        </p:nvSpPr>
        <p:spPr>
          <a:xfrm>
            <a:off x="76200" y="457200"/>
            <a:ext cx="4572000" cy="1969770"/>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When I update parts of your flash drives, you can either </a:t>
            </a:r>
            <a:r>
              <a:rPr lang="en-US" sz="1400" i="1" dirty="0" smtClean="0">
                <a:solidFill>
                  <a:schemeClr val="bg1"/>
                </a:solidFill>
                <a:latin typeface="Arial" panose="020B0604020202020204" pitchFamily="34" charset="0"/>
                <a:cs typeface="Arial" panose="020B0604020202020204" pitchFamily="34" charset="0"/>
              </a:rPr>
              <a:t>recopy the entire section</a:t>
            </a:r>
            <a:r>
              <a:rPr lang="en-US" sz="1400" dirty="0" smtClean="0">
                <a:solidFill>
                  <a:schemeClr val="bg1"/>
                </a:solidFill>
                <a:latin typeface="Arial" panose="020B0604020202020204" pitchFamily="34" charset="0"/>
                <a:cs typeface="Arial" panose="020B0604020202020204" pitchFamily="34" charset="0"/>
              </a:rPr>
              <a:t>, or </a:t>
            </a:r>
            <a:r>
              <a:rPr lang="en-US" sz="1400" i="1" dirty="0" smtClean="0">
                <a:solidFill>
                  <a:schemeClr val="bg1"/>
                </a:solidFill>
                <a:latin typeface="Arial" panose="020B0604020202020204" pitchFamily="34" charset="0"/>
                <a:cs typeface="Arial" panose="020B0604020202020204" pitchFamily="34" charset="0"/>
              </a:rPr>
              <a:t>just copy the updated part</a:t>
            </a:r>
            <a:r>
              <a:rPr lang="en-US" sz="1400" dirty="0" smtClean="0">
                <a:solidFill>
                  <a:schemeClr val="bg1"/>
                </a:solidFill>
                <a:latin typeface="Arial" panose="020B0604020202020204" pitchFamily="34" charset="0"/>
                <a:cs typeface="Arial" panose="020B0604020202020204" pitchFamily="34" charset="0"/>
              </a:rPr>
              <a:t>.</a:t>
            </a: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However, </a:t>
            </a:r>
            <a:r>
              <a:rPr lang="en-US" sz="1400" b="1" dirty="0" smtClean="0">
                <a:solidFill>
                  <a:schemeClr val="bg1"/>
                </a:solidFill>
                <a:latin typeface="Arial" panose="020B0604020202020204" pitchFamily="34" charset="0"/>
                <a:cs typeface="Arial" panose="020B0604020202020204" pitchFamily="34" charset="0"/>
              </a:rPr>
              <a:t>you will need to explicitly copy any new files so that they are locally accessible on your laptops</a:t>
            </a: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Copying just </a:t>
            </a:r>
            <a:r>
              <a:rPr lang="en-US" sz="1400" i="1" dirty="0" smtClean="0">
                <a:solidFill>
                  <a:schemeClr val="bg1"/>
                </a:solidFill>
                <a:latin typeface="Arial" panose="020B0604020202020204" pitchFamily="34" charset="0"/>
                <a:cs typeface="Arial" panose="020B0604020202020204" pitchFamily="34" charset="0"/>
              </a:rPr>
              <a:t>lesson</a:t>
            </a:r>
            <a:r>
              <a:rPr lang="en-US" sz="1400" dirty="0" smtClean="0">
                <a:solidFill>
                  <a:schemeClr val="bg1"/>
                </a:solidFill>
                <a:latin typeface="Arial" panose="020B0604020202020204" pitchFamily="34" charset="0"/>
                <a:cs typeface="Arial" panose="020B0604020202020204" pitchFamily="34" charset="0"/>
              </a:rPr>
              <a:t> files will– wait for it!– </a:t>
            </a:r>
            <a:r>
              <a:rPr lang="en-US" sz="1400" i="1" dirty="0" smtClean="0">
                <a:solidFill>
                  <a:schemeClr val="bg1"/>
                </a:solidFill>
                <a:latin typeface="Arial" panose="020B0604020202020204" pitchFamily="34" charset="0"/>
                <a:cs typeface="Arial" panose="020B0604020202020204" pitchFamily="34" charset="0"/>
              </a:rPr>
              <a:t>copy only the lesson files. </a:t>
            </a:r>
            <a:endParaRPr lang="en-US" sz="1400" i="1" dirty="0">
              <a:solidFill>
                <a:schemeClr val="bg1"/>
              </a:solidFill>
              <a:latin typeface="Arial" panose="020B0604020202020204" pitchFamily="34" charset="0"/>
              <a:cs typeface="Arial" panose="020B0604020202020204" pitchFamily="34" charset="0"/>
            </a:endParaRPr>
          </a:p>
        </p:txBody>
      </p:sp>
      <p:pic>
        <p:nvPicPr>
          <p:cNvPr id="103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198" y="5555362"/>
            <a:ext cx="918002" cy="1207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itle 1"/>
          <p:cNvSpPr txBox="1">
            <a:spLocks/>
          </p:cNvSpPr>
          <p:nvPr/>
        </p:nvSpPr>
        <p:spPr>
          <a:xfrm>
            <a:off x="5010456" y="1805790"/>
            <a:ext cx="3148760" cy="411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2800" dirty="0" smtClean="0">
                <a:solidFill>
                  <a:srgbClr val="00FFFF"/>
                </a:solidFill>
              </a:rPr>
              <a:t>FLASH DRIVE</a:t>
            </a:r>
            <a:endParaRPr lang="en-US" sz="2800" dirty="0">
              <a:solidFill>
                <a:srgbClr val="00FFFF"/>
              </a:solidFill>
            </a:endParaRPr>
          </a:p>
        </p:txBody>
      </p:sp>
      <p:sp>
        <p:nvSpPr>
          <p:cNvPr id="17" name="TextBox 16"/>
          <p:cNvSpPr txBox="1"/>
          <p:nvPr/>
        </p:nvSpPr>
        <p:spPr>
          <a:xfrm>
            <a:off x="4267200" y="2209800"/>
            <a:ext cx="4572000" cy="1169551"/>
          </a:xfrm>
          <a:prstGeom prst="rect">
            <a:avLst/>
          </a:prstGeom>
          <a:solidFill>
            <a:srgbClr val="002060"/>
          </a:solidFill>
          <a:ln w="38100">
            <a:solidFill>
              <a:srgbClr val="00FFFF"/>
            </a:solidFill>
          </a:ln>
        </p:spPr>
        <p:txBody>
          <a:bodyPr wrap="square" rtlCol="0">
            <a:spAutoFit/>
          </a:bodyPr>
          <a:lstStyle/>
          <a:p>
            <a:pPr marL="285750" indent="-285750">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Archive–</a:t>
            </a:r>
            <a:r>
              <a:rPr lang="en-US" sz="1400" dirty="0" err="1" smtClean="0">
                <a:solidFill>
                  <a:schemeClr val="bg1"/>
                </a:solidFill>
                <a:latin typeface="Arial" panose="020B0604020202020204" pitchFamily="34" charset="0"/>
                <a:cs typeface="Arial" panose="020B0604020202020204" pitchFamily="34" charset="0"/>
              </a:rPr>
              <a:t>BasicProgrammingWith</a:t>
            </a:r>
            <a:r>
              <a:rPr lang="en-US" sz="1400" dirty="0" smtClean="0">
                <a:solidFill>
                  <a:schemeClr val="bg1"/>
                </a:solidFill>
                <a:latin typeface="Arial" panose="020B0604020202020204" pitchFamily="34" charset="0"/>
                <a:cs typeface="Arial" panose="020B0604020202020204" pitchFamily="34" charset="0"/>
              </a:rPr>
              <a:t> Arduino-Fall2022</a:t>
            </a:r>
            <a:endParaRPr lang="en-US" sz="1400" i="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Archive-IntroductionToArduino-Spring2022</a:t>
            </a:r>
          </a:p>
          <a:p>
            <a:pPr marL="285750" indent="-285750">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IntermediateProgramming</a:t>
            </a:r>
            <a:r>
              <a:rPr lang="en-US" sz="1400" dirty="0" smtClean="0">
                <a:solidFill>
                  <a:schemeClr val="bg1"/>
                </a:solidFill>
                <a:latin typeface="Arial" panose="020B0604020202020204" pitchFamily="34" charset="0"/>
                <a:cs typeface="Arial" panose="020B0604020202020204" pitchFamily="34" charset="0"/>
              </a:rPr>
              <a:t>-Software</a:t>
            </a:r>
          </a:p>
          <a:p>
            <a:pPr marL="285750" indent="-285750">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IntermediateProgramming</a:t>
            </a:r>
            <a:r>
              <a:rPr lang="en-US" sz="1400" dirty="0" smtClean="0">
                <a:solidFill>
                  <a:schemeClr val="bg1"/>
                </a:solidFill>
                <a:latin typeface="Arial" panose="020B0604020202020204" pitchFamily="34" charset="0"/>
                <a:cs typeface="Arial" panose="020B0604020202020204" pitchFamily="34" charset="0"/>
              </a:rPr>
              <a:t>-Lessons</a:t>
            </a:r>
          </a:p>
          <a:p>
            <a:pPr marL="285750" indent="-285750">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IntermediateProgramming</a:t>
            </a:r>
            <a:r>
              <a:rPr lang="en-US" sz="1400" dirty="0" smtClean="0">
                <a:solidFill>
                  <a:schemeClr val="bg1"/>
                </a:solidFill>
                <a:latin typeface="Arial" panose="020B0604020202020204" pitchFamily="34" charset="0"/>
                <a:cs typeface="Arial" panose="020B0604020202020204" pitchFamily="34" charset="0"/>
              </a:rPr>
              <a:t>-Documentation</a:t>
            </a:r>
          </a:p>
        </p:txBody>
      </p:sp>
      <p:sp>
        <p:nvSpPr>
          <p:cNvPr id="18" name="TextBox 17"/>
          <p:cNvSpPr txBox="1"/>
          <p:nvPr/>
        </p:nvSpPr>
        <p:spPr>
          <a:xfrm>
            <a:off x="304800" y="4495800"/>
            <a:ext cx="3429000" cy="769441"/>
          </a:xfrm>
          <a:prstGeom prst="rect">
            <a:avLst/>
          </a:prstGeom>
          <a:noFill/>
          <a:ln w="19050">
            <a:solidFill>
              <a:srgbClr val="00FFFF"/>
            </a:solidFill>
          </a:ln>
        </p:spPr>
        <p:txBody>
          <a:bodyPr wrap="square" rtlCol="0">
            <a:spAutoFit/>
          </a:bodyPr>
          <a:lstStyle/>
          <a:p>
            <a:pPr marL="285750" indent="-285750">
              <a:buFont typeface="Arial" panose="020B0604020202020204" pitchFamily="34" charset="0"/>
              <a:buChar char="•"/>
            </a:pPr>
            <a:r>
              <a:rPr lang="en-US" sz="1100" dirty="0" smtClean="0">
                <a:solidFill>
                  <a:schemeClr val="bg1"/>
                </a:solidFill>
                <a:latin typeface="Arial" panose="020B0604020202020204" pitchFamily="34" charset="0"/>
                <a:cs typeface="Arial" panose="020B0604020202020204" pitchFamily="34" charset="0"/>
              </a:rPr>
              <a:t>IntermediateProgramming-Lesson1</a:t>
            </a:r>
            <a:endParaRPr lang="en-US" sz="1100" i="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dirty="0" smtClean="0">
                <a:solidFill>
                  <a:schemeClr val="bg1"/>
                </a:solidFill>
                <a:latin typeface="Arial" panose="020B0604020202020204" pitchFamily="34" charset="0"/>
                <a:cs typeface="Arial" panose="020B0604020202020204" pitchFamily="34" charset="0"/>
              </a:rPr>
              <a:t>IntermediateProgramming-Lesson2</a:t>
            </a:r>
          </a:p>
          <a:p>
            <a:pPr marL="285750" indent="-285750">
              <a:buFont typeface="Arial" panose="020B0604020202020204" pitchFamily="34" charset="0"/>
              <a:buChar char="•"/>
            </a:pPr>
            <a:r>
              <a:rPr lang="en-US" sz="1100" dirty="0" smtClean="0">
                <a:solidFill>
                  <a:schemeClr val="bg1"/>
                </a:solidFill>
                <a:latin typeface="Arial" panose="020B0604020202020204" pitchFamily="34" charset="0"/>
                <a:cs typeface="Arial" panose="020B0604020202020204" pitchFamily="34" charset="0"/>
              </a:rPr>
              <a:t>IntermediateProgramming-Lesson3</a:t>
            </a:r>
          </a:p>
          <a:p>
            <a:pPr marL="285750" indent="-285750">
              <a:buFont typeface="Arial" panose="020B0604020202020204" pitchFamily="34" charset="0"/>
              <a:buChar char="•"/>
            </a:pPr>
            <a:r>
              <a:rPr lang="en-US" sz="1100" dirty="0" smtClean="0">
                <a:solidFill>
                  <a:srgbClr val="FF0000"/>
                </a:solidFill>
                <a:latin typeface="Arial" panose="020B0604020202020204" pitchFamily="34" charset="0"/>
                <a:cs typeface="Arial" panose="020B0604020202020204" pitchFamily="34" charset="0"/>
              </a:rPr>
              <a:t>IntermediateProgramming-Lesson11</a:t>
            </a:r>
            <a:endParaRPr lang="en-US" sz="1100" dirty="0">
              <a:solidFill>
                <a:srgbClr val="FF0000"/>
              </a:solidFill>
              <a:latin typeface="Arial" panose="020B0604020202020204" pitchFamily="34" charset="0"/>
              <a:cs typeface="Arial" panose="020B0604020202020204" pitchFamily="34" charset="0"/>
            </a:endParaRPr>
          </a:p>
        </p:txBody>
      </p:sp>
      <p:sp>
        <p:nvSpPr>
          <p:cNvPr id="19" name="TextBox 18"/>
          <p:cNvSpPr txBox="1"/>
          <p:nvPr/>
        </p:nvSpPr>
        <p:spPr>
          <a:xfrm>
            <a:off x="304800" y="2819400"/>
            <a:ext cx="3429000" cy="261610"/>
          </a:xfrm>
          <a:prstGeom prst="rect">
            <a:avLst/>
          </a:prstGeom>
          <a:noFill/>
          <a:ln w="19050">
            <a:solidFill>
              <a:srgbClr val="00FFFF"/>
            </a:solidFill>
          </a:ln>
        </p:spPr>
        <p:txBody>
          <a:bodyPr wrap="square" rtlCol="0">
            <a:spAutoFit/>
          </a:bodyPr>
          <a:lstStyle/>
          <a:p>
            <a:r>
              <a:rPr lang="en-US" sz="1100" dirty="0" smtClean="0">
                <a:solidFill>
                  <a:schemeClr val="bg1"/>
                </a:solidFill>
                <a:latin typeface="Arial" panose="020B0604020202020204" pitchFamily="34" charset="0"/>
                <a:cs typeface="Arial" panose="020B0604020202020204" pitchFamily="34" charset="0"/>
              </a:rPr>
              <a:t>ESP8266FS-0.5.0.zip</a:t>
            </a:r>
            <a:endParaRPr lang="en-US" sz="1100" dirty="0">
              <a:solidFill>
                <a:schemeClr val="bg1"/>
              </a:solidFill>
              <a:latin typeface="Arial" panose="020B0604020202020204" pitchFamily="34" charset="0"/>
              <a:cs typeface="Arial" panose="020B0604020202020204" pitchFamily="34" charset="0"/>
            </a:endParaRPr>
          </a:p>
        </p:txBody>
      </p:sp>
      <p:sp>
        <p:nvSpPr>
          <p:cNvPr id="20" name="TextBox 19"/>
          <p:cNvSpPr txBox="1"/>
          <p:nvPr/>
        </p:nvSpPr>
        <p:spPr>
          <a:xfrm>
            <a:off x="4267200" y="4447386"/>
            <a:ext cx="4572000" cy="2354491"/>
          </a:xfrm>
          <a:prstGeom prst="rect">
            <a:avLst/>
          </a:prstGeom>
          <a:noFill/>
          <a:ln w="19050">
            <a:solidFill>
              <a:srgbClr val="00FFFF"/>
            </a:solidFill>
          </a:ln>
        </p:spPr>
        <p:txBody>
          <a:bodyPr wrap="square" rtlCol="0">
            <a:spAutoFit/>
          </a:bodyPr>
          <a:lstStyle/>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ArduinoReference</a:t>
            </a:r>
            <a:endParaRPr lang="en-US" sz="1400" dirty="0" smtClean="0">
              <a:solidFill>
                <a:schemeClr val="bg1"/>
              </a:solidFill>
              <a:latin typeface="Arial" panose="020B0604020202020204" pitchFamily="34" charset="0"/>
              <a:cs typeface="Arial" panose="020B0604020202020204" pitchFamily="34" charset="0"/>
            </a:endParaRPr>
          </a:p>
          <a:p>
            <a:pPr marL="742950" lvl="1" indent="-285750">
              <a:spcBef>
                <a:spcPts val="600"/>
              </a:spcBef>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Beginning C for Arduino, 2nd Edition</a:t>
            </a:r>
            <a:endParaRPr lang="en-US" sz="1400" b="1" dirty="0">
              <a:solidFill>
                <a:schemeClr val="bg1"/>
              </a:solidFill>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BoardsGuides</a:t>
            </a:r>
            <a:endParaRPr lang="en-US" sz="1400" dirty="0" smtClean="0">
              <a:solidFill>
                <a:schemeClr val="bg1"/>
              </a:solidFill>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D1 Mini Reference</a:t>
            </a: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ElectronicsReference</a:t>
            </a:r>
            <a:endParaRPr lang="en-US" sz="1400" dirty="0" smtClean="0">
              <a:solidFill>
                <a:schemeClr val="bg1"/>
              </a:solidFill>
              <a:latin typeface="Arial" panose="020B0604020202020204" pitchFamily="34" charset="0"/>
              <a:cs typeface="Arial" panose="020B0604020202020204" pitchFamily="34" charset="0"/>
            </a:endParaRP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IoT</a:t>
            </a:r>
            <a:r>
              <a:rPr lang="en-US" sz="1400" dirty="0" smtClean="0">
                <a:solidFill>
                  <a:schemeClr val="bg1"/>
                </a:solidFill>
                <a:latin typeface="Arial" panose="020B0604020202020204" pitchFamily="34" charset="0"/>
                <a:cs typeface="Arial" panose="020B0604020202020204" pitchFamily="34" charset="0"/>
              </a:rPr>
              <a:t> Reference</a:t>
            </a:r>
          </a:p>
          <a:p>
            <a:pPr marL="285750" indent="-285750">
              <a:spcBef>
                <a:spcPts val="600"/>
              </a:spcBef>
              <a:buFont typeface="Arial" panose="020B0604020202020204" pitchFamily="34" charset="0"/>
              <a:buChar char="•"/>
            </a:pPr>
            <a:r>
              <a:rPr lang="en-US" sz="1400" dirty="0" smtClean="0">
                <a:solidFill>
                  <a:schemeClr val="bg1"/>
                </a:solidFill>
                <a:latin typeface="Arial" panose="020B0604020202020204" pitchFamily="34" charset="0"/>
                <a:cs typeface="Arial" panose="020B0604020202020204" pitchFamily="34" charset="0"/>
              </a:rPr>
              <a:t>LED Matrix Display Architecture</a:t>
            </a:r>
          </a:p>
          <a:p>
            <a:pPr marL="285750" indent="-285750">
              <a:spcBef>
                <a:spcPts val="600"/>
              </a:spcBef>
              <a:buFont typeface="Arial" panose="020B0604020202020204" pitchFamily="34" charset="0"/>
              <a:buChar char="•"/>
            </a:pPr>
            <a:r>
              <a:rPr lang="en-US" sz="1400" dirty="0" err="1" smtClean="0">
                <a:solidFill>
                  <a:schemeClr val="bg1"/>
                </a:solidFill>
                <a:latin typeface="Arial" panose="020B0604020202020204" pitchFamily="34" charset="0"/>
                <a:cs typeface="Arial" panose="020B0604020202020204" pitchFamily="34" charset="0"/>
              </a:rPr>
              <a:t>HackSpace</a:t>
            </a:r>
            <a:r>
              <a:rPr lang="en-US" sz="1400" dirty="0" smtClean="0">
                <a:solidFill>
                  <a:schemeClr val="bg1"/>
                </a:solidFill>
                <a:latin typeface="Arial" panose="020B0604020202020204" pitchFamily="34" charset="0"/>
                <a:cs typeface="Arial" panose="020B0604020202020204" pitchFamily="34" charset="0"/>
              </a:rPr>
              <a:t> Magazine</a:t>
            </a:r>
          </a:p>
        </p:txBody>
      </p:sp>
      <p:sp>
        <p:nvSpPr>
          <p:cNvPr id="21" name="Title 1"/>
          <p:cNvSpPr txBox="1">
            <a:spLocks/>
          </p:cNvSpPr>
          <p:nvPr/>
        </p:nvSpPr>
        <p:spPr>
          <a:xfrm>
            <a:off x="76200" y="2209800"/>
            <a:ext cx="3810000" cy="4111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err="1" smtClean="0">
                <a:solidFill>
                  <a:srgbClr val="00FFFF"/>
                </a:solidFill>
              </a:rPr>
              <a:t>IntermediateProgramming</a:t>
            </a:r>
            <a:r>
              <a:rPr lang="en-US" sz="1200" dirty="0" smtClean="0">
                <a:solidFill>
                  <a:srgbClr val="00FFFF"/>
                </a:solidFill>
              </a:rPr>
              <a:t>-Software</a:t>
            </a:r>
            <a:endParaRPr lang="en-US" sz="1200" dirty="0">
              <a:solidFill>
                <a:srgbClr val="00FFFF"/>
              </a:solidFill>
            </a:endParaRPr>
          </a:p>
        </p:txBody>
      </p:sp>
      <p:sp>
        <p:nvSpPr>
          <p:cNvPr id="22" name="Title 1"/>
          <p:cNvSpPr txBox="1">
            <a:spLocks/>
          </p:cNvSpPr>
          <p:nvPr/>
        </p:nvSpPr>
        <p:spPr>
          <a:xfrm>
            <a:off x="76200" y="4225504"/>
            <a:ext cx="3810000" cy="28083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err="1" smtClean="0">
                <a:solidFill>
                  <a:srgbClr val="00FFFF"/>
                </a:solidFill>
              </a:rPr>
              <a:t>IntermediateProgramming</a:t>
            </a:r>
            <a:r>
              <a:rPr lang="en-US" sz="1200" dirty="0" smtClean="0">
                <a:solidFill>
                  <a:srgbClr val="00FFFF"/>
                </a:solidFill>
              </a:rPr>
              <a:t>-Lessons</a:t>
            </a:r>
            <a:endParaRPr lang="en-US" sz="1200" dirty="0">
              <a:solidFill>
                <a:srgbClr val="00FFFF"/>
              </a:solidFill>
            </a:endParaRPr>
          </a:p>
        </p:txBody>
      </p:sp>
      <p:sp>
        <p:nvSpPr>
          <p:cNvPr id="24" name="Title 1"/>
          <p:cNvSpPr txBox="1">
            <a:spLocks/>
          </p:cNvSpPr>
          <p:nvPr/>
        </p:nvSpPr>
        <p:spPr>
          <a:xfrm>
            <a:off x="4679836" y="4166556"/>
            <a:ext cx="3810000" cy="28083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r>
              <a:rPr lang="en-US" sz="1200" dirty="0" err="1" smtClean="0">
                <a:solidFill>
                  <a:srgbClr val="00FFFF"/>
                </a:solidFill>
              </a:rPr>
              <a:t>IntermediateProgramming</a:t>
            </a:r>
            <a:r>
              <a:rPr lang="en-US" sz="1200" dirty="0" smtClean="0">
                <a:solidFill>
                  <a:srgbClr val="00FFFF"/>
                </a:solidFill>
              </a:rPr>
              <a:t>-Documentation</a:t>
            </a:r>
            <a:endParaRPr lang="en-US" sz="1200" dirty="0">
              <a:solidFill>
                <a:srgbClr val="00FFFF"/>
              </a:solidFill>
            </a:endParaRPr>
          </a:p>
        </p:txBody>
      </p:sp>
      <p:cxnSp>
        <p:nvCxnSpPr>
          <p:cNvPr id="4" name="Straight Arrow Connector 3"/>
          <p:cNvCxnSpPr/>
          <p:nvPr/>
        </p:nvCxnSpPr>
        <p:spPr>
          <a:xfrm flipH="1">
            <a:off x="3886200" y="6577644"/>
            <a:ext cx="381000" cy="0"/>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
        <p:nvSpPr>
          <p:cNvPr id="52" name="Title 1"/>
          <p:cNvSpPr txBox="1">
            <a:spLocks/>
          </p:cNvSpPr>
          <p:nvPr/>
        </p:nvSpPr>
        <p:spPr>
          <a:xfrm>
            <a:off x="76200" y="5555361"/>
            <a:ext cx="1524000" cy="12071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r"/>
            <a:r>
              <a:rPr lang="en-US" sz="1600" dirty="0" smtClean="0">
                <a:solidFill>
                  <a:srgbClr val="FFFF00"/>
                </a:solidFill>
              </a:rPr>
              <a:t>Can’t do reading homework without the files!</a:t>
            </a:r>
            <a:endParaRPr lang="en-US" sz="1600" dirty="0">
              <a:solidFill>
                <a:srgbClr val="FFFF00"/>
              </a:solidFill>
            </a:endParaRPr>
          </a:p>
        </p:txBody>
      </p:sp>
      <p:sp>
        <p:nvSpPr>
          <p:cNvPr id="54" name="Title 1"/>
          <p:cNvSpPr txBox="1">
            <a:spLocks/>
          </p:cNvSpPr>
          <p:nvPr/>
        </p:nvSpPr>
        <p:spPr>
          <a:xfrm>
            <a:off x="4876800" y="457200"/>
            <a:ext cx="3810000" cy="12071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3600" kern="1200">
                <a:solidFill>
                  <a:schemeClr val="bg1"/>
                </a:solidFill>
                <a:latin typeface="Arial Black" panose="020B0A04020102020204" pitchFamily="34" charset="0"/>
                <a:ea typeface="+mj-ea"/>
                <a:cs typeface="+mj-cs"/>
              </a:defRPr>
            </a:lvl1pPr>
          </a:lstStyle>
          <a:p>
            <a:pPr algn="l"/>
            <a:r>
              <a:rPr lang="en-US" sz="2000" dirty="0" smtClean="0">
                <a:solidFill>
                  <a:srgbClr val="FFFF00"/>
                </a:solidFill>
              </a:rPr>
              <a:t>Make certain you have copied everything in </a:t>
            </a:r>
            <a:r>
              <a:rPr lang="en-US" sz="2000" dirty="0" smtClean="0">
                <a:solidFill>
                  <a:srgbClr val="FF0000"/>
                </a:solidFill>
              </a:rPr>
              <a:t>RED</a:t>
            </a:r>
            <a:r>
              <a:rPr lang="en-US" sz="2000" dirty="0" smtClean="0">
                <a:solidFill>
                  <a:srgbClr val="FFFF00"/>
                </a:solidFill>
              </a:rPr>
              <a:t>!</a:t>
            </a:r>
            <a:br>
              <a:rPr lang="en-US" sz="2000" dirty="0" smtClean="0">
                <a:solidFill>
                  <a:srgbClr val="FFFF00"/>
                </a:solidFill>
              </a:rPr>
            </a:br>
            <a:r>
              <a:rPr lang="en-US" sz="1400" i="1" dirty="0" smtClean="0">
                <a:solidFill>
                  <a:srgbClr val="FFFF00"/>
                </a:solidFill>
              </a:rPr>
              <a:t>You should already have previously copied </a:t>
            </a:r>
            <a:r>
              <a:rPr lang="en-US" sz="1400" i="1" u="sng" dirty="0" smtClean="0">
                <a:solidFill>
                  <a:srgbClr val="FFFF00"/>
                </a:solidFill>
              </a:rPr>
              <a:t>everything else</a:t>
            </a:r>
            <a:r>
              <a:rPr lang="en-US" sz="1400" i="1" dirty="0" smtClean="0">
                <a:solidFill>
                  <a:srgbClr val="FFFF00"/>
                </a:solidFill>
              </a:rPr>
              <a:t>!</a:t>
            </a:r>
            <a:endParaRPr lang="en-US" sz="2000" i="1" dirty="0">
              <a:solidFill>
                <a:srgbClr val="FFFF00"/>
              </a:solidFill>
            </a:endParaRP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5555362"/>
            <a:ext cx="832492" cy="1207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8" name="Straight Arrow Connector 57"/>
          <p:cNvCxnSpPr/>
          <p:nvPr/>
        </p:nvCxnSpPr>
        <p:spPr>
          <a:xfrm flipH="1">
            <a:off x="2737492" y="4876800"/>
            <a:ext cx="1910708" cy="747831"/>
          </a:xfrm>
          <a:prstGeom prst="straightConnector1">
            <a:avLst/>
          </a:prstGeom>
          <a:ln w="38100">
            <a:solidFill>
              <a:srgbClr val="00FF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809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442762" cy="792162"/>
          </a:xfrm>
        </p:spPr>
        <p:txBody>
          <a:bodyPr/>
          <a:lstStyle/>
          <a:p>
            <a:r>
              <a:rPr lang="en-US" sz="3200" dirty="0" smtClean="0"/>
              <a:t>Lesson 10 – </a:t>
            </a:r>
            <a:r>
              <a:rPr lang="en-US" sz="3200" dirty="0" err="1" smtClean="0"/>
              <a:t>Github</a:t>
            </a:r>
            <a:r>
              <a:rPr lang="en-US" sz="3200" dirty="0" smtClean="0"/>
              <a:t> and </a:t>
            </a:r>
            <a:r>
              <a:rPr lang="en-US" sz="3200" dirty="0" smtClean="0"/>
              <a:t>Internet APIs</a:t>
            </a:r>
            <a:endParaRPr lang="en-US" sz="3200" dirty="0">
              <a:solidFill>
                <a:srgbClr val="00FFFF"/>
              </a:solidFill>
            </a:endParaRPr>
          </a:p>
        </p:txBody>
      </p:sp>
      <p:sp>
        <p:nvSpPr>
          <p:cNvPr id="6" name="Content Placeholder 2"/>
          <p:cNvSpPr txBox="1">
            <a:spLocks/>
          </p:cNvSpPr>
          <p:nvPr/>
        </p:nvSpPr>
        <p:spPr>
          <a:xfrm>
            <a:off x="457200" y="838200"/>
            <a:ext cx="8382000" cy="5181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2400" b="1" dirty="0" smtClean="0"/>
              <a:t>Part A</a:t>
            </a:r>
          </a:p>
          <a:p>
            <a:pPr>
              <a:spcBef>
                <a:spcPts val="0"/>
              </a:spcBef>
            </a:pPr>
            <a:r>
              <a:rPr lang="en-US" sz="2400" b="1" dirty="0" err="1" smtClean="0"/>
              <a:t>Git</a:t>
            </a:r>
            <a:r>
              <a:rPr lang="en-US" sz="2400" b="1" dirty="0" smtClean="0"/>
              <a:t> Overview</a:t>
            </a:r>
            <a:endParaRPr lang="en-US" sz="2400" b="1" dirty="0" smtClean="0"/>
          </a:p>
          <a:p>
            <a:pPr>
              <a:spcBef>
                <a:spcPts val="0"/>
              </a:spcBef>
            </a:pPr>
            <a:r>
              <a:rPr lang="en-US" sz="2400" b="1" dirty="0" err="1" smtClean="0"/>
              <a:t>Github</a:t>
            </a:r>
            <a:r>
              <a:rPr lang="en-US" sz="2400" b="1" dirty="0" smtClean="0"/>
              <a:t> Overview</a:t>
            </a:r>
            <a:endParaRPr lang="en-US" sz="2400" b="1" dirty="0" smtClean="0"/>
          </a:p>
          <a:p>
            <a:pPr>
              <a:spcBef>
                <a:spcPts val="0"/>
              </a:spcBef>
            </a:pPr>
            <a:r>
              <a:rPr lang="en-US" sz="2400" b="1" dirty="0" smtClean="0"/>
              <a:t>Class Exercise – Marquee </a:t>
            </a:r>
            <a:r>
              <a:rPr lang="en-US" sz="2400" b="1" dirty="0" err="1" smtClean="0"/>
              <a:t>Scroller</a:t>
            </a:r>
            <a:endParaRPr lang="en-US" sz="2400" b="1" dirty="0" smtClean="0"/>
          </a:p>
          <a:p>
            <a:pPr lvl="1">
              <a:spcBef>
                <a:spcPts val="0"/>
              </a:spcBef>
            </a:pPr>
            <a:r>
              <a:rPr lang="en-US" sz="2000" b="1" dirty="0" smtClean="0"/>
              <a:t>Library Dependencies</a:t>
            </a:r>
            <a:endParaRPr lang="en-US" sz="2000" b="1" dirty="0"/>
          </a:p>
          <a:p>
            <a:pPr lvl="1">
              <a:spcBef>
                <a:spcPts val="0"/>
              </a:spcBef>
            </a:pPr>
            <a:r>
              <a:rPr lang="en-US" sz="2000" b="1" dirty="0" smtClean="0"/>
              <a:t>Adding ZIP libraries directly to a sketch</a:t>
            </a:r>
            <a:endParaRPr lang="en-US" sz="2000" b="1" dirty="0" smtClean="0"/>
          </a:p>
          <a:p>
            <a:pPr marL="0" indent="0">
              <a:spcBef>
                <a:spcPts val="1200"/>
              </a:spcBef>
              <a:buNone/>
            </a:pPr>
            <a:r>
              <a:rPr lang="en-US" sz="2400" b="1" dirty="0" smtClean="0"/>
              <a:t>Part B</a:t>
            </a:r>
            <a:endParaRPr lang="en-US" sz="2400" b="1" dirty="0"/>
          </a:p>
          <a:p>
            <a:pPr>
              <a:spcBef>
                <a:spcPts val="0"/>
              </a:spcBef>
            </a:pPr>
            <a:r>
              <a:rPr lang="en-US" sz="2400" b="1" dirty="0" smtClean="0"/>
              <a:t>Obtaining </a:t>
            </a:r>
            <a:r>
              <a:rPr lang="en-US" sz="2400" b="1" dirty="0"/>
              <a:t>w</a:t>
            </a:r>
            <a:r>
              <a:rPr lang="en-US" sz="2400" b="1" dirty="0" smtClean="0"/>
              <a:t>eather information from the Internet</a:t>
            </a:r>
            <a:endParaRPr lang="en-US" sz="2400" b="1" dirty="0" smtClean="0"/>
          </a:p>
          <a:p>
            <a:pPr lvl="1">
              <a:spcBef>
                <a:spcPts val="0"/>
              </a:spcBef>
            </a:pPr>
            <a:r>
              <a:rPr lang="en-US" sz="2000" b="1" dirty="0" smtClean="0"/>
              <a:t>Open </a:t>
            </a:r>
            <a:r>
              <a:rPr lang="en-US" sz="2000" b="1" dirty="0" err="1" smtClean="0"/>
              <a:t>weathermap</a:t>
            </a:r>
            <a:r>
              <a:rPr lang="en-US" sz="2000" b="1" dirty="0" smtClean="0"/>
              <a:t> – openweathermap.org</a:t>
            </a:r>
            <a:endParaRPr lang="en-US" sz="2000" b="1" dirty="0" smtClean="0"/>
          </a:p>
          <a:p>
            <a:pPr>
              <a:spcBef>
                <a:spcPts val="0"/>
              </a:spcBef>
            </a:pPr>
            <a:r>
              <a:rPr lang="en-US" sz="2400" b="1" dirty="0" smtClean="0"/>
              <a:t>Obtaining news information from the Internet</a:t>
            </a:r>
          </a:p>
          <a:p>
            <a:pPr lvl="1">
              <a:spcBef>
                <a:spcPts val="0"/>
              </a:spcBef>
            </a:pPr>
            <a:r>
              <a:rPr lang="en-US" sz="2000" b="1" dirty="0" smtClean="0"/>
              <a:t>Open news API - newsapi.org</a:t>
            </a:r>
          </a:p>
          <a:p>
            <a:pPr>
              <a:spcBef>
                <a:spcPts val="0"/>
              </a:spcBef>
            </a:pPr>
            <a:r>
              <a:rPr lang="en-US" sz="2400" b="1" dirty="0" smtClean="0"/>
              <a:t>Class Exercise – Obtaining API Keys</a:t>
            </a:r>
          </a:p>
          <a:p>
            <a:pPr lvl="1">
              <a:spcBef>
                <a:spcPts val="0"/>
              </a:spcBef>
            </a:pPr>
            <a:r>
              <a:rPr lang="en-US" sz="2000" b="1" dirty="0" err="1" smtClean="0"/>
              <a:t>Openweathermap</a:t>
            </a:r>
            <a:endParaRPr lang="en-US" sz="2000" b="1" dirty="0" smtClean="0"/>
          </a:p>
          <a:p>
            <a:pPr lvl="1">
              <a:spcBef>
                <a:spcPts val="0"/>
              </a:spcBef>
            </a:pPr>
            <a:r>
              <a:rPr lang="en-US" sz="2000" b="1" dirty="0" smtClean="0"/>
              <a:t>Newsapi.org</a:t>
            </a:r>
          </a:p>
          <a:p>
            <a:pPr>
              <a:spcBef>
                <a:spcPts val="0"/>
              </a:spcBef>
            </a:pPr>
            <a:r>
              <a:rPr lang="en-US" sz="2400" b="1" dirty="0" smtClean="0"/>
              <a:t>Class Exercise – Entering API keys into displays</a:t>
            </a:r>
            <a:endParaRPr lang="en-US" sz="2400" b="1" dirty="0"/>
          </a:p>
        </p:txBody>
      </p:sp>
    </p:spTree>
    <p:extLst>
      <p:ext uri="{BB962C8B-B14F-4D97-AF65-F5344CB8AC3E}">
        <p14:creationId xmlns:p14="http://schemas.microsoft.com/office/powerpoint/2010/main" val="4380623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Version Control and </a:t>
            </a:r>
            <a:r>
              <a:rPr lang="en-US" sz="3200" dirty="0" err="1" smtClean="0"/>
              <a:t>Git</a:t>
            </a:r>
            <a:endParaRPr lang="en-US" sz="3200" dirty="0">
              <a:solidFill>
                <a:srgbClr val="00FFFF"/>
              </a:solidFill>
            </a:endParaRPr>
          </a:p>
        </p:txBody>
      </p:sp>
      <p:sp>
        <p:nvSpPr>
          <p:cNvPr id="6" name="Content Placeholder 2"/>
          <p:cNvSpPr txBox="1">
            <a:spLocks/>
          </p:cNvSpPr>
          <p:nvPr/>
        </p:nvSpPr>
        <p:spPr>
          <a:xfrm>
            <a:off x="228600" y="762000"/>
            <a:ext cx="8610600" cy="5562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600"/>
              </a:spcBef>
            </a:pPr>
            <a:r>
              <a:rPr lang="en-US" sz="1200" b="1" dirty="0"/>
              <a:t>In software engineering, version control (also known as revision control, source control, or source code management) is a class of systems responsible for managing changes to computer programs, documents, large web sites, or other collections of information</a:t>
            </a:r>
            <a:r>
              <a:rPr lang="en-US" sz="1200" b="1" dirty="0" smtClean="0"/>
              <a:t>.</a:t>
            </a:r>
          </a:p>
          <a:p>
            <a:pPr>
              <a:spcBef>
                <a:spcPts val="600"/>
              </a:spcBef>
            </a:pPr>
            <a:r>
              <a:rPr lang="en-US" sz="1200" b="1" dirty="0"/>
              <a:t>Version control is a component of software configuration management</a:t>
            </a:r>
            <a:r>
              <a:rPr lang="en-US" sz="1200" b="1" dirty="0" smtClean="0"/>
              <a:t>.</a:t>
            </a:r>
          </a:p>
          <a:p>
            <a:pPr>
              <a:spcBef>
                <a:spcPts val="600"/>
              </a:spcBef>
            </a:pPr>
            <a:r>
              <a:rPr lang="en-US" sz="1200" b="1" dirty="0"/>
              <a:t>Changes are usually identified by a number or letter code, termed the "revision number", "revision level", or simply "revision". For example, an initial set of files is "revision 1". When the first change is made, the resulting set is "revision 2", and so on. Each revision is associated with a timestamp and the person making the change. Revisions can be compared, restored, and, with some types of files, merged</a:t>
            </a:r>
            <a:r>
              <a:rPr lang="en-US" sz="1200" b="1" dirty="0" smtClean="0"/>
              <a:t>.</a:t>
            </a:r>
          </a:p>
          <a:p>
            <a:pPr>
              <a:spcBef>
                <a:spcPts val="600"/>
              </a:spcBef>
            </a:pPr>
            <a:r>
              <a:rPr lang="en-US" sz="1200" b="1" dirty="0"/>
              <a:t>The need for a logical way to organize and control revisions has existed for almost as long as writing has existed, but revision control became much more important, and complicated, when the era of computing began.</a:t>
            </a:r>
          </a:p>
          <a:p>
            <a:pPr>
              <a:spcBef>
                <a:spcPts val="600"/>
              </a:spcBef>
            </a:pPr>
            <a:r>
              <a:rPr lang="en-US" sz="1200" b="1" dirty="0" smtClean="0"/>
              <a:t>In </a:t>
            </a:r>
            <a:r>
              <a:rPr lang="en-US" sz="1200" b="1" dirty="0"/>
              <a:t>software development, distributed version control (also known as distributed revision control) is a form of version control in which the complete codebase, including its full history, is mirrored on every developer's computer.</a:t>
            </a:r>
          </a:p>
          <a:p>
            <a:pPr>
              <a:spcBef>
                <a:spcPts val="600"/>
              </a:spcBef>
            </a:pPr>
            <a:r>
              <a:rPr lang="en-US" sz="1200" b="1" dirty="0" err="1" smtClean="0"/>
              <a:t>Git</a:t>
            </a:r>
            <a:r>
              <a:rPr lang="en-US" sz="1200" b="1" dirty="0" smtClean="0"/>
              <a:t> </a:t>
            </a:r>
            <a:r>
              <a:rPr lang="en-US" sz="1200" b="1" dirty="0"/>
              <a:t>is a free and open source distributed version control system designed to handle everything from small to very large projects with speed and efficiency.</a:t>
            </a:r>
          </a:p>
          <a:p>
            <a:pPr>
              <a:spcBef>
                <a:spcPts val="600"/>
              </a:spcBef>
            </a:pPr>
            <a:r>
              <a:rPr lang="en-US" sz="1200" b="1" dirty="0" err="1"/>
              <a:t>Git</a:t>
            </a:r>
            <a:r>
              <a:rPr lang="en-US" sz="1200" b="1" dirty="0"/>
              <a:t> is a distributed version control system that tracks changes in any set of computer files, usually used for coordinating work among programmers collaboratively developing source code during software development. </a:t>
            </a:r>
            <a:endParaRPr lang="en-US" sz="1200" b="1" dirty="0" smtClean="0"/>
          </a:p>
          <a:p>
            <a:pPr>
              <a:spcBef>
                <a:spcPts val="600"/>
              </a:spcBef>
            </a:pPr>
            <a:r>
              <a:rPr lang="en-US" sz="1200" b="1" dirty="0" err="1" smtClean="0"/>
              <a:t>Git’s</a:t>
            </a:r>
            <a:r>
              <a:rPr lang="en-US" sz="1200" b="1" dirty="0" smtClean="0"/>
              <a:t> </a:t>
            </a:r>
            <a:r>
              <a:rPr lang="en-US" sz="1200" b="1" dirty="0"/>
              <a:t>goals include speed, data integrity, and support for distributed, non-linear workflows</a:t>
            </a:r>
            <a:r>
              <a:rPr lang="en-US" sz="1200" b="1" dirty="0" smtClean="0"/>
              <a:t>.</a:t>
            </a:r>
          </a:p>
          <a:p>
            <a:pPr>
              <a:spcBef>
                <a:spcPts val="600"/>
              </a:spcBef>
            </a:pPr>
            <a:r>
              <a:rPr lang="en-US" sz="1200" b="1" dirty="0" err="1"/>
              <a:t>Git</a:t>
            </a:r>
            <a:r>
              <a:rPr lang="en-US" sz="1200" b="1" dirty="0"/>
              <a:t> was originally authored by Linus Torvalds in 2005 for development of the Linux kernel, with other kernel developers contributing to its initial development.</a:t>
            </a:r>
            <a:endParaRPr lang="en-US" sz="1200" b="1" dirty="0"/>
          </a:p>
          <a:p>
            <a:pPr>
              <a:spcBef>
                <a:spcPts val="600"/>
              </a:spcBef>
            </a:pPr>
            <a:r>
              <a:rPr lang="en-US" sz="1200" b="1" dirty="0"/>
              <a:t>As with most other distributed version control systems, and unlike most client–server systems, every </a:t>
            </a:r>
            <a:r>
              <a:rPr lang="en-US" sz="1200" b="1" dirty="0" err="1"/>
              <a:t>Git</a:t>
            </a:r>
            <a:r>
              <a:rPr lang="en-US" sz="1200" b="1" dirty="0"/>
              <a:t> directory on every computer is a full-fledged repository with complete history and full version-tracking abilities, independent of network access or a central server</a:t>
            </a:r>
            <a:r>
              <a:rPr lang="en-US" sz="1200" b="1" dirty="0" smtClean="0"/>
              <a:t>.</a:t>
            </a:r>
          </a:p>
          <a:p>
            <a:pPr>
              <a:spcBef>
                <a:spcPts val="600"/>
              </a:spcBef>
            </a:pPr>
            <a:r>
              <a:rPr lang="en-US" sz="1200" b="1" dirty="0" err="1" smtClean="0"/>
              <a:t>Git’s</a:t>
            </a:r>
            <a:r>
              <a:rPr lang="en-US" sz="1200" b="1" dirty="0" smtClean="0"/>
              <a:t> main web site is at </a:t>
            </a:r>
            <a:r>
              <a:rPr lang="en-US" sz="1200" b="1" dirty="0" smtClean="0">
                <a:solidFill>
                  <a:srgbClr val="00FFFF"/>
                </a:solidFill>
              </a:rPr>
              <a:t>https://git-scm.com</a:t>
            </a:r>
            <a:endParaRPr lang="en-US" sz="1200" b="1" dirty="0" smtClean="0">
              <a:solidFill>
                <a:srgbClr val="00FFFF"/>
              </a:solidFill>
            </a:endParaRPr>
          </a:p>
        </p:txBody>
      </p:sp>
      <p:sp>
        <p:nvSpPr>
          <p:cNvPr id="7" name="Content Placeholder 2"/>
          <p:cNvSpPr txBox="1">
            <a:spLocks/>
          </p:cNvSpPr>
          <p:nvPr/>
        </p:nvSpPr>
        <p:spPr>
          <a:xfrm>
            <a:off x="300488" y="6438900"/>
            <a:ext cx="6176512" cy="3429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200" b="1" dirty="0" smtClean="0">
                <a:solidFill>
                  <a:srgbClr val="00FFFF"/>
                </a:solidFill>
              </a:rPr>
              <a:t>Source: </a:t>
            </a:r>
            <a:r>
              <a:rPr lang="en-US" sz="1200" b="1" dirty="0" smtClean="0">
                <a:solidFill>
                  <a:srgbClr val="00FFFF"/>
                </a:solidFill>
              </a:rPr>
              <a:t>Wikipedia and </a:t>
            </a:r>
            <a:r>
              <a:rPr lang="en-US" sz="1200" b="1" dirty="0" err="1" smtClean="0">
                <a:solidFill>
                  <a:srgbClr val="00FFFF"/>
                </a:solidFill>
              </a:rPr>
              <a:t>Git</a:t>
            </a:r>
            <a:r>
              <a:rPr lang="en-US" sz="1200" b="1" dirty="0">
                <a:solidFill>
                  <a:srgbClr val="00FFFF"/>
                </a:solidFill>
              </a:rPr>
              <a:t> (https://git-scm.com</a:t>
            </a:r>
            <a:r>
              <a:rPr lang="en-US" sz="1200" b="1" dirty="0" smtClean="0">
                <a:solidFill>
                  <a:srgbClr val="00FFFF"/>
                </a:solidFill>
              </a:rPr>
              <a:t>/)</a:t>
            </a:r>
            <a:endParaRPr lang="en-US" sz="1200" b="1" dirty="0" smtClean="0">
              <a:solidFill>
                <a:srgbClr val="00FFFF"/>
              </a:solidFill>
            </a:endParaRPr>
          </a:p>
        </p:txBody>
      </p:sp>
    </p:spTree>
    <p:extLst>
      <p:ext uri="{BB962C8B-B14F-4D97-AF65-F5344CB8AC3E}">
        <p14:creationId xmlns:p14="http://schemas.microsoft.com/office/powerpoint/2010/main" val="19432622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err="1" smtClean="0"/>
              <a:t>Github</a:t>
            </a:r>
            <a:endParaRPr lang="en-US" sz="3200" dirty="0">
              <a:solidFill>
                <a:srgbClr val="00FFFF"/>
              </a:solidFill>
            </a:endParaRPr>
          </a:p>
        </p:txBody>
      </p:sp>
      <p:sp>
        <p:nvSpPr>
          <p:cNvPr id="6" name="Content Placeholder 2"/>
          <p:cNvSpPr txBox="1">
            <a:spLocks/>
          </p:cNvSpPr>
          <p:nvPr/>
        </p:nvSpPr>
        <p:spPr>
          <a:xfrm>
            <a:off x="228600" y="762000"/>
            <a:ext cx="8610600" cy="4876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1400" b="1" dirty="0"/>
              <a:t>GitHub, Inc. (/ˈ</a:t>
            </a:r>
            <a:r>
              <a:rPr lang="en-US" sz="1400" b="1" dirty="0" err="1"/>
              <a:t>ɡɪthʌb</a:t>
            </a:r>
            <a:r>
              <a:rPr lang="en-US" sz="1400" b="1" dirty="0"/>
              <a:t>/[a]) is an Internet hosting service for software development and version control using </a:t>
            </a:r>
            <a:r>
              <a:rPr lang="en-US" sz="1400" b="1" dirty="0" err="1"/>
              <a:t>Git</a:t>
            </a:r>
            <a:r>
              <a:rPr lang="en-US" sz="1400" b="1" dirty="0" smtClean="0"/>
              <a:t>.</a:t>
            </a:r>
          </a:p>
          <a:p>
            <a:pPr>
              <a:spcBef>
                <a:spcPts val="1200"/>
              </a:spcBef>
            </a:pPr>
            <a:r>
              <a:rPr lang="en-US" sz="1400" b="1" dirty="0"/>
              <a:t>It provides the distributed version control of </a:t>
            </a:r>
            <a:r>
              <a:rPr lang="en-US" sz="1400" b="1" dirty="0" err="1"/>
              <a:t>Git</a:t>
            </a:r>
            <a:r>
              <a:rPr lang="en-US" sz="1400" b="1" dirty="0"/>
              <a:t> plus access control, bug tracking, software feature requests, task management, continuous integration, and wikis for every project</a:t>
            </a:r>
            <a:r>
              <a:rPr lang="en-US" sz="1400" b="1" dirty="0" smtClean="0"/>
              <a:t>.</a:t>
            </a:r>
          </a:p>
          <a:p>
            <a:pPr>
              <a:spcBef>
                <a:spcPts val="1200"/>
              </a:spcBef>
            </a:pPr>
            <a:r>
              <a:rPr lang="en-US" sz="1400" b="1" dirty="0"/>
              <a:t>It is commonly used to host open source software development projects</a:t>
            </a:r>
            <a:r>
              <a:rPr lang="en-US" sz="1400" b="1" dirty="0" smtClean="0"/>
              <a:t>. </a:t>
            </a:r>
            <a:r>
              <a:rPr lang="en-US" sz="1400" b="1" dirty="0"/>
              <a:t>As of January 2023, GitHub reported having over 100 million </a:t>
            </a:r>
            <a:r>
              <a:rPr lang="en-US" sz="1400" b="1" dirty="0" smtClean="0"/>
              <a:t>developers </a:t>
            </a:r>
            <a:r>
              <a:rPr lang="en-US" sz="1400" b="1" dirty="0"/>
              <a:t>and more than 372 million </a:t>
            </a:r>
            <a:r>
              <a:rPr lang="en-US" sz="1400" b="1" dirty="0" err="1" smtClean="0"/>
              <a:t>repositories,including</a:t>
            </a:r>
            <a:r>
              <a:rPr lang="en-US" sz="1400" b="1" dirty="0" smtClean="0"/>
              <a:t> </a:t>
            </a:r>
            <a:r>
              <a:rPr lang="en-US" sz="1400" b="1" dirty="0"/>
              <a:t>at least 28 million public repositories</a:t>
            </a:r>
            <a:r>
              <a:rPr lang="en-US" sz="1400" b="1" dirty="0" smtClean="0"/>
              <a:t>. </a:t>
            </a:r>
            <a:r>
              <a:rPr lang="en-US" sz="1400" b="1" dirty="0"/>
              <a:t>It is the largest source code host as of November 2021.</a:t>
            </a:r>
            <a:endParaRPr lang="en-US" sz="1400" b="1" dirty="0" smtClean="0"/>
          </a:p>
          <a:p>
            <a:pPr>
              <a:spcBef>
                <a:spcPts val="1200"/>
              </a:spcBef>
            </a:pPr>
            <a:r>
              <a:rPr lang="en-US" sz="1400" b="1" dirty="0"/>
              <a:t>it has been a subsidiary of Microsoft since 2018</a:t>
            </a:r>
            <a:r>
              <a:rPr lang="en-US" sz="1400" b="1" dirty="0" smtClean="0"/>
              <a:t>. Thus, VS Code has native </a:t>
            </a:r>
            <a:r>
              <a:rPr lang="en-US" sz="1400" b="1" dirty="0" err="1" smtClean="0"/>
              <a:t>Github</a:t>
            </a:r>
            <a:r>
              <a:rPr lang="en-US" sz="1400" b="1" dirty="0" smtClean="0"/>
              <a:t> integration.</a:t>
            </a:r>
          </a:p>
          <a:p>
            <a:pPr>
              <a:spcBef>
                <a:spcPts val="1200"/>
              </a:spcBef>
            </a:pPr>
            <a:r>
              <a:rPr lang="en-US" sz="1400" b="1" dirty="0"/>
              <a:t>Projects on GitHub.com can be accessed and managed using the standard </a:t>
            </a:r>
            <a:r>
              <a:rPr lang="en-US" sz="1400" b="1" dirty="0" err="1"/>
              <a:t>Git</a:t>
            </a:r>
            <a:r>
              <a:rPr lang="en-US" sz="1400" b="1" dirty="0"/>
              <a:t> command-line interface; all standard </a:t>
            </a:r>
            <a:r>
              <a:rPr lang="en-US" sz="1400" b="1" dirty="0" err="1"/>
              <a:t>Git</a:t>
            </a:r>
            <a:r>
              <a:rPr lang="en-US" sz="1400" b="1" dirty="0"/>
              <a:t> commands work with it.</a:t>
            </a:r>
            <a:endParaRPr lang="en-US" sz="1400" b="1" dirty="0"/>
          </a:p>
          <a:p>
            <a:pPr>
              <a:spcBef>
                <a:spcPts val="1200"/>
              </a:spcBef>
            </a:pPr>
            <a:r>
              <a:rPr lang="en-US" sz="1400" b="1" dirty="0"/>
              <a:t>Anyone can browse and download public repositories but only registered users can contribute content to repositories. With a registered user account, users are able to have discussions, manage repositories, submit contributions to others' repositories, and review changes to code</a:t>
            </a:r>
            <a:r>
              <a:rPr lang="en-US" sz="1400" b="1" dirty="0" smtClean="0"/>
              <a:t>.</a:t>
            </a:r>
          </a:p>
          <a:p>
            <a:pPr>
              <a:spcBef>
                <a:spcPts val="1200"/>
              </a:spcBef>
            </a:pPr>
            <a:r>
              <a:rPr lang="en-US" sz="1400" b="1" dirty="0"/>
              <a:t>The main purpose of GitHub.com is to facilitate the version control and issue tracking aspects of software development. Labels, milestones, responsibility assignment, and a search engine are available for issue tracking. For version control, </a:t>
            </a:r>
            <a:r>
              <a:rPr lang="en-US" sz="1400" b="1" dirty="0" err="1"/>
              <a:t>Git</a:t>
            </a:r>
            <a:r>
              <a:rPr lang="en-US" sz="1400" b="1" dirty="0"/>
              <a:t> (and by extension GitHub.com) allows pull requests to propose changes to the source code. </a:t>
            </a:r>
            <a:endParaRPr lang="en-US" sz="1400" b="1" dirty="0" smtClean="0"/>
          </a:p>
          <a:p>
            <a:pPr>
              <a:spcBef>
                <a:spcPts val="1200"/>
              </a:spcBef>
            </a:pPr>
            <a:r>
              <a:rPr lang="en-US" sz="1400" b="1" dirty="0"/>
              <a:t>Users with the ability to review the proposed changes can see a diff of the requested changes and approve them. In </a:t>
            </a:r>
            <a:r>
              <a:rPr lang="en-US" sz="1400" b="1" dirty="0" err="1"/>
              <a:t>Git</a:t>
            </a:r>
            <a:r>
              <a:rPr lang="en-US" sz="1400" b="1" dirty="0"/>
              <a:t> terminology, this action is called "committing" and one instance of it is a "commit." A history of all commits is kept and can be viewed at a later time.</a:t>
            </a:r>
            <a:endParaRPr lang="en-US" sz="1400" b="1" dirty="0" smtClean="0"/>
          </a:p>
        </p:txBody>
      </p:sp>
      <p:sp>
        <p:nvSpPr>
          <p:cNvPr id="7" name="Content Placeholder 2"/>
          <p:cNvSpPr txBox="1">
            <a:spLocks/>
          </p:cNvSpPr>
          <p:nvPr/>
        </p:nvSpPr>
        <p:spPr>
          <a:xfrm>
            <a:off x="300488" y="6438900"/>
            <a:ext cx="5795512" cy="3429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200" b="1" dirty="0" smtClean="0">
                <a:solidFill>
                  <a:srgbClr val="00FFFF"/>
                </a:solidFill>
              </a:rPr>
              <a:t>Source: </a:t>
            </a:r>
            <a:r>
              <a:rPr lang="en-US" sz="1200" b="1" dirty="0" smtClean="0">
                <a:solidFill>
                  <a:srgbClr val="00FFFF"/>
                </a:solidFill>
              </a:rPr>
              <a:t>Wikipedia</a:t>
            </a:r>
            <a:endParaRPr lang="en-US" sz="1200" b="1" dirty="0" smtClean="0">
              <a:solidFill>
                <a:srgbClr val="00FFFF"/>
              </a:solidFill>
            </a:endParaRPr>
          </a:p>
        </p:txBody>
      </p:sp>
    </p:spTree>
    <p:extLst>
      <p:ext uri="{BB962C8B-B14F-4D97-AF65-F5344CB8AC3E}">
        <p14:creationId xmlns:p14="http://schemas.microsoft.com/office/powerpoint/2010/main" val="1649109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CLASS EXERCISE – Marquee </a:t>
            </a:r>
            <a:r>
              <a:rPr lang="en-US" sz="3200" dirty="0" err="1" smtClean="0"/>
              <a:t>Scroller</a:t>
            </a:r>
            <a:endParaRPr lang="en-US" sz="3200" dirty="0">
              <a:solidFill>
                <a:srgbClr val="00FFFF"/>
              </a:solidFill>
            </a:endParaRPr>
          </a:p>
        </p:txBody>
      </p:sp>
      <p:sp>
        <p:nvSpPr>
          <p:cNvPr id="6" name="Content Placeholder 2"/>
          <p:cNvSpPr txBox="1">
            <a:spLocks/>
          </p:cNvSpPr>
          <p:nvPr/>
        </p:nvSpPr>
        <p:spPr>
          <a:xfrm>
            <a:off x="228600" y="609600"/>
            <a:ext cx="8610600" cy="1295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2000" b="1" dirty="0" smtClean="0"/>
              <a:t>Marquee </a:t>
            </a:r>
            <a:r>
              <a:rPr lang="en-US" sz="2000" b="1" dirty="0" err="1" smtClean="0"/>
              <a:t>Scroller</a:t>
            </a:r>
            <a:r>
              <a:rPr lang="en-US" sz="2000" b="1" dirty="0" smtClean="0"/>
              <a:t> is software written by </a:t>
            </a:r>
            <a:r>
              <a:rPr lang="en-US" sz="2000" b="1" dirty="0" err="1" smtClean="0"/>
              <a:t>Github</a:t>
            </a:r>
            <a:r>
              <a:rPr lang="en-US" sz="2000" b="1" dirty="0" smtClean="0"/>
              <a:t> member “</a:t>
            </a:r>
            <a:r>
              <a:rPr lang="en-US" sz="2000" b="1" dirty="0" err="1" smtClean="0"/>
              <a:t>Qrome</a:t>
            </a:r>
            <a:r>
              <a:rPr lang="en-US" sz="2000" b="1" dirty="0" smtClean="0"/>
              <a:t>”. It </a:t>
            </a:r>
            <a:r>
              <a:rPr lang="en-US" sz="2000" b="1" dirty="0"/>
              <a:t>is available at </a:t>
            </a:r>
            <a:r>
              <a:rPr lang="en-US" sz="2000" b="1" dirty="0">
                <a:solidFill>
                  <a:srgbClr val="00FFFF"/>
                </a:solidFill>
              </a:rPr>
              <a:t>https://github.com/qrome/marquee-scroller</a:t>
            </a:r>
            <a:endParaRPr lang="en-US" sz="1200" b="1" dirty="0" smtClean="0">
              <a:solidFill>
                <a:srgbClr val="00FFFF"/>
              </a:solidFill>
            </a:endParaRPr>
          </a:p>
          <a:p>
            <a:pPr>
              <a:spcBef>
                <a:spcPts val="600"/>
              </a:spcBef>
            </a:pPr>
            <a:r>
              <a:rPr lang="en-US" sz="2000" b="1" dirty="0" smtClean="0"/>
              <a:t>Let’s take a look at the main project homepage</a:t>
            </a:r>
            <a:endParaRPr lang="en-US" sz="2000" b="1" dirty="0" smtClean="0">
              <a:solidFill>
                <a:srgbClr val="FFFF00"/>
              </a:solidFill>
              <a:latin typeface="Consolas" panose="020B0609020204030204" pitchFamily="49" charset="0"/>
              <a:cs typeface="Consolas" panose="020B0609020204030204" pitchFamily="49" charset="0"/>
            </a:endParaRPr>
          </a:p>
          <a:p>
            <a:pPr marL="0" indent="0">
              <a:spcBef>
                <a:spcPts val="600"/>
              </a:spcBef>
              <a:buNone/>
            </a:pPr>
            <a:endParaRPr lang="en-US" sz="2000" b="1" dirty="0"/>
          </a:p>
          <a:p>
            <a:pPr marL="0" indent="0">
              <a:spcBef>
                <a:spcPts val="600"/>
              </a:spcBef>
              <a:buNone/>
            </a:pPr>
            <a:endParaRPr lang="en-US" sz="2000" b="1" dirty="0" smtClean="0">
              <a:solidFill>
                <a:srgbClr val="FFFF00"/>
              </a:solidFill>
              <a:latin typeface="Consolas" panose="020B0609020204030204" pitchFamily="49" charset="0"/>
              <a:cs typeface="Consolas" panose="020B0609020204030204" pitchFamily="49" charset="0"/>
            </a:endParaRPr>
          </a:p>
        </p:txBody>
      </p:sp>
      <p:sp>
        <p:nvSpPr>
          <p:cNvPr id="7" name="Content Placeholder 2"/>
          <p:cNvSpPr txBox="1">
            <a:spLocks/>
          </p:cNvSpPr>
          <p:nvPr/>
        </p:nvSpPr>
        <p:spPr>
          <a:xfrm>
            <a:off x="300488" y="6438900"/>
            <a:ext cx="8157712" cy="3429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200" b="1" dirty="0" smtClean="0">
                <a:solidFill>
                  <a:srgbClr val="00FFFF"/>
                </a:solidFill>
              </a:rPr>
              <a:t>Source: </a:t>
            </a:r>
            <a:r>
              <a:rPr lang="en-US" sz="1200" b="1" dirty="0">
                <a:solidFill>
                  <a:srgbClr val="00FFFF"/>
                </a:solidFill>
              </a:rPr>
              <a:t>https://github.com/qrome/marquee-scroller</a:t>
            </a:r>
            <a:endParaRPr lang="en-US" sz="1200" b="1" dirty="0" smtClean="0">
              <a:solidFill>
                <a:srgbClr val="00FFFF"/>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828800"/>
            <a:ext cx="8974138" cy="3909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txBox="1">
            <a:spLocks/>
          </p:cNvSpPr>
          <p:nvPr/>
        </p:nvSpPr>
        <p:spPr>
          <a:xfrm>
            <a:off x="1905000" y="1828800"/>
            <a:ext cx="1981200" cy="3429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200" b="1" dirty="0" smtClean="0">
                <a:solidFill>
                  <a:srgbClr val="FF0000"/>
                </a:solidFill>
              </a:rPr>
              <a:t>Author and project</a:t>
            </a:r>
            <a:endParaRPr lang="en-US" sz="1200" b="1" dirty="0" smtClean="0">
              <a:solidFill>
                <a:srgbClr val="FF0000"/>
              </a:solidFill>
            </a:endParaRPr>
          </a:p>
        </p:txBody>
      </p:sp>
      <p:sp>
        <p:nvSpPr>
          <p:cNvPr id="9" name="Content Placeholder 2"/>
          <p:cNvSpPr txBox="1">
            <a:spLocks/>
          </p:cNvSpPr>
          <p:nvPr/>
        </p:nvSpPr>
        <p:spPr>
          <a:xfrm>
            <a:off x="6057900" y="2057400"/>
            <a:ext cx="2667000" cy="228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spcBef>
                <a:spcPts val="1200"/>
              </a:spcBef>
              <a:buNone/>
            </a:pPr>
            <a:r>
              <a:rPr lang="en-US" sz="1200" b="1" dirty="0" smtClean="0">
                <a:solidFill>
                  <a:srgbClr val="FF0000"/>
                </a:solidFill>
              </a:rPr>
              <a:t>Number of forks and favorites</a:t>
            </a:r>
            <a:endParaRPr lang="en-US" sz="1200" b="1" dirty="0" smtClean="0">
              <a:solidFill>
                <a:srgbClr val="FF0000"/>
              </a:solidFill>
            </a:endParaRPr>
          </a:p>
        </p:txBody>
      </p:sp>
      <p:sp>
        <p:nvSpPr>
          <p:cNvPr id="10" name="Content Placeholder 2"/>
          <p:cNvSpPr txBox="1">
            <a:spLocks/>
          </p:cNvSpPr>
          <p:nvPr/>
        </p:nvSpPr>
        <p:spPr>
          <a:xfrm rot="16200000">
            <a:off x="-209550" y="3562350"/>
            <a:ext cx="2171700" cy="228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1200"/>
              </a:spcBef>
              <a:buNone/>
            </a:pPr>
            <a:r>
              <a:rPr lang="en-US" sz="1200" b="1" dirty="0" smtClean="0">
                <a:solidFill>
                  <a:srgbClr val="FF0000"/>
                </a:solidFill>
              </a:rPr>
              <a:t>Project Document List</a:t>
            </a:r>
            <a:endParaRPr lang="en-US" sz="1200" b="1" dirty="0" smtClean="0">
              <a:solidFill>
                <a:srgbClr val="FF0000"/>
              </a:solidFill>
            </a:endParaRPr>
          </a:p>
        </p:txBody>
      </p:sp>
      <p:sp>
        <p:nvSpPr>
          <p:cNvPr id="11" name="Content Placeholder 2"/>
          <p:cNvSpPr txBox="1">
            <a:spLocks/>
          </p:cNvSpPr>
          <p:nvPr/>
        </p:nvSpPr>
        <p:spPr>
          <a:xfrm>
            <a:off x="2399581" y="2895600"/>
            <a:ext cx="2171700" cy="228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1200"/>
              </a:spcBef>
              <a:buNone/>
            </a:pPr>
            <a:r>
              <a:rPr lang="en-US" sz="1200" b="1" dirty="0" smtClean="0">
                <a:solidFill>
                  <a:srgbClr val="FF0000"/>
                </a:solidFill>
              </a:rPr>
              <a:t>File being browsed</a:t>
            </a:r>
            <a:endParaRPr lang="en-US" sz="1200" b="1" dirty="0" smtClean="0">
              <a:solidFill>
                <a:srgbClr val="FF0000"/>
              </a:solidFill>
            </a:endParaRPr>
          </a:p>
        </p:txBody>
      </p:sp>
      <p:sp>
        <p:nvSpPr>
          <p:cNvPr id="16" name="Content Placeholder 2"/>
          <p:cNvSpPr txBox="1">
            <a:spLocks/>
          </p:cNvSpPr>
          <p:nvPr/>
        </p:nvSpPr>
        <p:spPr>
          <a:xfrm>
            <a:off x="2057400" y="4771845"/>
            <a:ext cx="2171700" cy="228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1200"/>
              </a:spcBef>
              <a:buNone/>
            </a:pPr>
            <a:r>
              <a:rPr lang="en-US" sz="1200" b="1" dirty="0" smtClean="0">
                <a:solidFill>
                  <a:srgbClr val="FF0000"/>
                </a:solidFill>
              </a:rPr>
              <a:t>File browse display</a:t>
            </a:r>
            <a:endParaRPr lang="en-US" sz="1200" b="1" dirty="0" smtClean="0">
              <a:solidFill>
                <a:srgbClr val="FF0000"/>
              </a:solidFill>
            </a:endParaRPr>
          </a:p>
        </p:txBody>
      </p:sp>
    </p:spTree>
    <p:extLst>
      <p:ext uri="{BB962C8B-B14F-4D97-AF65-F5344CB8AC3E}">
        <p14:creationId xmlns:p14="http://schemas.microsoft.com/office/powerpoint/2010/main" val="34617416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442762" cy="792162"/>
          </a:xfrm>
        </p:spPr>
        <p:txBody>
          <a:bodyPr/>
          <a:lstStyle/>
          <a:p>
            <a:r>
              <a:rPr lang="en-US" sz="3200" dirty="0" smtClean="0"/>
              <a:t>Marquee </a:t>
            </a:r>
            <a:r>
              <a:rPr lang="en-US" sz="3200" dirty="0" err="1" smtClean="0"/>
              <a:t>Scroller</a:t>
            </a:r>
            <a:r>
              <a:rPr lang="en-US" sz="3200" dirty="0" smtClean="0"/>
              <a:t> (cont.)</a:t>
            </a:r>
            <a:endParaRPr lang="en-US" sz="3200" dirty="0">
              <a:solidFill>
                <a:srgbClr val="00FFFF"/>
              </a:solidFill>
            </a:endParaRPr>
          </a:p>
        </p:txBody>
      </p:sp>
      <p:sp>
        <p:nvSpPr>
          <p:cNvPr id="6" name="Content Placeholder 2"/>
          <p:cNvSpPr txBox="1">
            <a:spLocks/>
          </p:cNvSpPr>
          <p:nvPr/>
        </p:nvSpPr>
        <p:spPr>
          <a:xfrm>
            <a:off x="228600" y="685800"/>
            <a:ext cx="8610600" cy="1066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en-US" sz="2000" b="1" dirty="0" smtClean="0"/>
              <a:t>As we might expect, Marquee </a:t>
            </a:r>
            <a:r>
              <a:rPr lang="en-US" sz="2000" b="1" dirty="0" err="1" smtClean="0"/>
              <a:t>Scroller</a:t>
            </a:r>
            <a:r>
              <a:rPr lang="en-US" sz="2000" b="1" dirty="0" smtClean="0"/>
              <a:t> requires a set of libraries. These are documented in the README.md on </a:t>
            </a:r>
            <a:r>
              <a:rPr lang="en-US" sz="2000" b="1" dirty="0" err="1" smtClean="0"/>
              <a:t>Github</a:t>
            </a:r>
            <a:endParaRPr lang="en-US" sz="2000" b="1" dirty="0" smtClean="0"/>
          </a:p>
          <a:p>
            <a:pPr marL="0" indent="0">
              <a:spcBef>
                <a:spcPts val="600"/>
              </a:spcBef>
              <a:buNone/>
            </a:pPr>
            <a:endParaRPr lang="en-US" sz="2000" b="1" dirty="0"/>
          </a:p>
          <a:p>
            <a:pPr marL="0" indent="0">
              <a:spcBef>
                <a:spcPts val="600"/>
              </a:spcBef>
              <a:buNone/>
            </a:pPr>
            <a:endParaRPr lang="en-US" sz="2000" b="1" dirty="0" smtClean="0">
              <a:solidFill>
                <a:srgbClr val="FFFF00"/>
              </a:solidFill>
              <a:latin typeface="Consolas" panose="020B0609020204030204" pitchFamily="49" charset="0"/>
              <a:cs typeface="Consolas" panose="020B0609020204030204" pitchFamily="49" charset="0"/>
            </a:endParaRPr>
          </a:p>
        </p:txBody>
      </p:sp>
      <p:sp>
        <p:nvSpPr>
          <p:cNvPr id="7" name="Content Placeholder 2"/>
          <p:cNvSpPr txBox="1">
            <a:spLocks/>
          </p:cNvSpPr>
          <p:nvPr/>
        </p:nvSpPr>
        <p:spPr>
          <a:xfrm>
            <a:off x="300488" y="6438900"/>
            <a:ext cx="8538712" cy="3429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200"/>
              </a:spcBef>
              <a:buNone/>
            </a:pPr>
            <a:r>
              <a:rPr lang="en-US" sz="1200" b="1" dirty="0" smtClean="0">
                <a:solidFill>
                  <a:srgbClr val="00FFFF"/>
                </a:solidFill>
              </a:rPr>
              <a:t>Source: </a:t>
            </a:r>
            <a:r>
              <a:rPr lang="en-US" sz="1200" b="1" dirty="0">
                <a:solidFill>
                  <a:srgbClr val="00FFFF"/>
                </a:solidFill>
              </a:rPr>
              <a:t>https://randomnerdtutorials.com/decoding-and-encoding-json-with-arduino-or-esp8266/</a:t>
            </a:r>
            <a:endParaRPr lang="en-US" sz="1200" b="1" dirty="0" smtClean="0">
              <a:solidFill>
                <a:srgbClr val="00FFFF"/>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447800"/>
            <a:ext cx="6424613" cy="219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2"/>
          <p:cNvSpPr txBox="1">
            <a:spLocks/>
          </p:cNvSpPr>
          <p:nvPr/>
        </p:nvSpPr>
        <p:spPr>
          <a:xfrm>
            <a:off x="222849" y="3733800"/>
            <a:ext cx="8610600" cy="1066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pPr>
            <a:r>
              <a:rPr lang="en-US" sz="2000" b="1" dirty="0" smtClean="0"/>
              <a:t>We have already loaded </a:t>
            </a:r>
            <a:r>
              <a:rPr lang="en-US" sz="2000" b="1" dirty="0" err="1" smtClean="0"/>
              <a:t>ArduinoJson</a:t>
            </a:r>
            <a:r>
              <a:rPr lang="en-US" sz="2000" b="1" dirty="0" smtClean="0"/>
              <a:t> in our previous class</a:t>
            </a:r>
          </a:p>
          <a:p>
            <a:pPr>
              <a:spcBef>
                <a:spcPts val="0"/>
              </a:spcBef>
            </a:pPr>
            <a:r>
              <a:rPr lang="en-US" sz="2000" b="1" dirty="0" smtClean="0"/>
              <a:t>We should also already have loaded </a:t>
            </a:r>
            <a:r>
              <a:rPr lang="en-US" sz="2000" b="1" dirty="0" err="1" smtClean="0"/>
              <a:t>Adafruit_GFX</a:t>
            </a:r>
            <a:r>
              <a:rPr lang="en-US" sz="2000" b="1" dirty="0"/>
              <a:t> </a:t>
            </a:r>
            <a:r>
              <a:rPr lang="en-US" sz="2000" b="1" dirty="0" smtClean="0"/>
              <a:t>in our Spring 2022 semester</a:t>
            </a:r>
          </a:p>
          <a:p>
            <a:pPr>
              <a:spcBef>
                <a:spcPts val="0"/>
              </a:spcBef>
            </a:pPr>
            <a:r>
              <a:rPr lang="en-US" sz="2000" b="1" dirty="0" smtClean="0"/>
              <a:t>So we will need to load these remaining libraries, using these methods:</a:t>
            </a:r>
          </a:p>
          <a:p>
            <a:pPr lvl="1">
              <a:spcBef>
                <a:spcPts val="0"/>
              </a:spcBef>
            </a:pPr>
            <a:r>
              <a:rPr lang="en-US" sz="1600" b="1" dirty="0" err="1" smtClean="0"/>
              <a:t>WifiManager</a:t>
            </a:r>
            <a:r>
              <a:rPr lang="en-US" sz="1600" b="1" dirty="0" smtClean="0"/>
              <a:t> – IDE</a:t>
            </a:r>
          </a:p>
          <a:p>
            <a:pPr lvl="1">
              <a:spcBef>
                <a:spcPts val="0"/>
              </a:spcBef>
            </a:pPr>
            <a:r>
              <a:rPr lang="en-US" sz="1600" b="1" dirty="0" err="1" smtClean="0"/>
              <a:t>TimeLib</a:t>
            </a:r>
            <a:r>
              <a:rPr lang="en-US" sz="1600" b="1" dirty="0" smtClean="0"/>
              <a:t> – IDE</a:t>
            </a:r>
          </a:p>
          <a:p>
            <a:pPr lvl="1">
              <a:spcBef>
                <a:spcPts val="0"/>
              </a:spcBef>
            </a:pPr>
            <a:r>
              <a:rPr lang="en-US" sz="1600" b="1" dirty="0" smtClean="0"/>
              <a:t>Max72XXPanel – Sketch ZIP file (to be discussed)</a:t>
            </a:r>
          </a:p>
          <a:p>
            <a:pPr lvl="1">
              <a:spcBef>
                <a:spcPts val="0"/>
              </a:spcBef>
            </a:pPr>
            <a:r>
              <a:rPr lang="en-US" sz="1600" b="1" dirty="0" err="1" smtClean="0"/>
              <a:t>JsonStreamingParser</a:t>
            </a:r>
            <a:r>
              <a:rPr lang="en-US" sz="1600" b="1" dirty="0" smtClean="0"/>
              <a:t> – Sketch ZIP file (to be discussed)</a:t>
            </a:r>
            <a:endParaRPr lang="en-US" sz="1600" b="1" dirty="0" smtClean="0"/>
          </a:p>
          <a:p>
            <a:pPr marL="0" indent="0">
              <a:spcBef>
                <a:spcPts val="600"/>
              </a:spcBef>
              <a:buNone/>
            </a:pPr>
            <a:endParaRPr lang="en-US" sz="2000" b="1" dirty="0"/>
          </a:p>
          <a:p>
            <a:pPr marL="0" indent="0">
              <a:spcBef>
                <a:spcPts val="600"/>
              </a:spcBef>
              <a:buNone/>
            </a:pPr>
            <a:endParaRPr lang="en-US" sz="2000" b="1" dirty="0" smtClean="0">
              <a:solidFill>
                <a:srgbClr val="FFFF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724132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3810</TotalTime>
  <Words>2933</Words>
  <Application>Microsoft Office PowerPoint</Application>
  <PresentationFormat>On-screen Show (4:3)</PresentationFormat>
  <Paragraphs>293</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SEICHE 2023 Intermediate Arduino Programming for IoT</vt:lpstr>
      <vt:lpstr>REMINDER YOU MUST HAVE A WORKING LED MATRIX DISPLAY TO TAKE THIS CLASS!  If displays are lost or damaged, replacements are $70 with 1-week lead time for replacement </vt:lpstr>
      <vt:lpstr>Lesson Plan Overview</vt:lpstr>
      <vt:lpstr>Flash Drive Contents Reminder</vt:lpstr>
      <vt:lpstr>Lesson 10 – Github and Internet APIs</vt:lpstr>
      <vt:lpstr>Version Control and Git</vt:lpstr>
      <vt:lpstr>Github</vt:lpstr>
      <vt:lpstr>CLASS EXERCISE – Marquee Scroller</vt:lpstr>
      <vt:lpstr>Marquee Scroller (cont.)</vt:lpstr>
      <vt:lpstr>Github – Obtaining Libraries</vt:lpstr>
      <vt:lpstr>Adding ZIP Archives to a sketch</vt:lpstr>
      <vt:lpstr>Marquee Scroller (cont.)</vt:lpstr>
      <vt:lpstr>Marquee Scroller (cont.)</vt:lpstr>
      <vt:lpstr>Obtaining Internet Information</vt:lpstr>
      <vt:lpstr>Obtaining API Keys</vt:lpstr>
      <vt:lpstr>Formal End of Lesson 9</vt:lpstr>
      <vt:lpstr>Our Microcontroller: The WeMos D1 Mini</vt:lpstr>
      <vt:lpstr>SEICHE LED Display Architecture</vt:lpstr>
      <vt:lpstr>sprintf() Function Syntax</vt:lpstr>
      <vt:lpstr>sprintf() Format Strings</vt:lpstr>
      <vt:lpstr>sprintf() Conversion Specifiers</vt:lpstr>
      <vt:lpstr>sprintf() Conversion Specifiers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PFROMMEYER</dc:creator>
  <cp:lastModifiedBy>PFROMMEYER</cp:lastModifiedBy>
  <cp:revision>163</cp:revision>
  <cp:lastPrinted>2023-03-28T17:54:32Z</cp:lastPrinted>
  <dcterms:created xsi:type="dcterms:W3CDTF">2022-02-01T06:18:00Z</dcterms:created>
  <dcterms:modified xsi:type="dcterms:W3CDTF">2023-04-25T18:19:48Z</dcterms:modified>
</cp:coreProperties>
</file>